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05" r:id="rId1"/>
  </p:sldMasterIdLst>
  <p:sldIdLst>
    <p:sldId id="256" r:id="rId2"/>
    <p:sldId id="257" r:id="rId3"/>
    <p:sldId id="258" r:id="rId4"/>
    <p:sldId id="259" r:id="rId5"/>
    <p:sldId id="334" r:id="rId6"/>
    <p:sldId id="335" r:id="rId7"/>
    <p:sldId id="319" r:id="rId8"/>
    <p:sldId id="309" r:id="rId9"/>
    <p:sldId id="312" r:id="rId10"/>
    <p:sldId id="332" r:id="rId11"/>
    <p:sldId id="333" r:id="rId12"/>
    <p:sldId id="313" r:id="rId13"/>
    <p:sldId id="314" r:id="rId14"/>
    <p:sldId id="315" r:id="rId15"/>
    <p:sldId id="316" r:id="rId16"/>
    <p:sldId id="317" r:id="rId17"/>
    <p:sldId id="280" r:id="rId18"/>
    <p:sldId id="318" r:id="rId19"/>
    <p:sldId id="320" r:id="rId20"/>
    <p:sldId id="336" r:id="rId21"/>
    <p:sldId id="337" r:id="rId22"/>
    <p:sldId id="338" r:id="rId23"/>
    <p:sldId id="324" r:id="rId24"/>
    <p:sldId id="325" r:id="rId25"/>
    <p:sldId id="326" r:id="rId26"/>
    <p:sldId id="327" r:id="rId27"/>
    <p:sldId id="328" r:id="rId28"/>
    <p:sldId id="329" r:id="rId29"/>
    <p:sldId id="330" r:id="rId30"/>
    <p:sldId id="331" r:id="rId31"/>
    <p:sldId id="339" r:id="rId32"/>
    <p:sldId id="340" r:id="rId33"/>
    <p:sldId id="341" r:id="rId34"/>
    <p:sldId id="342" r:id="rId35"/>
    <p:sldId id="343" r:id="rId36"/>
    <p:sldId id="344" r:id="rId37"/>
    <p:sldId id="346" r:id="rId38"/>
    <p:sldId id="260" r:id="rId39"/>
    <p:sldId id="261" r:id="rId40"/>
    <p:sldId id="262" r:id="rId41"/>
    <p:sldId id="263" r:id="rId42"/>
    <p:sldId id="264" r:id="rId43"/>
    <p:sldId id="265" r:id="rId44"/>
    <p:sldId id="266" r:id="rId45"/>
    <p:sldId id="267" r:id="rId4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>
    <p:restoredLeft sz="34570" autoAdjust="0"/>
    <p:restoredTop sz="94351" autoAdjust="0"/>
  </p:normalViewPr>
  <p:slideViewPr>
    <p:cSldViewPr>
      <p:cViewPr varScale="1">
        <p:scale>
          <a:sx n="63" d="100"/>
          <a:sy n="63" d="100"/>
        </p:scale>
        <p:origin x="672" y="3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85800" y="1346947"/>
            <a:ext cx="7772400" cy="80683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685800" y="4282763"/>
            <a:ext cx="7772400" cy="80683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685800" y="1484779"/>
            <a:ext cx="7772400" cy="2743200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>
            <a:grpSpLocks noChangeAspect="1"/>
          </p:cNvGrpSpPr>
          <p:nvPr/>
        </p:nvGrpSpPr>
        <p:grpSpPr>
          <a:xfrm>
            <a:off x="7234780" y="4107023"/>
            <a:ext cx="914400" cy="914400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88670" y="1432223"/>
            <a:ext cx="759333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6400" b="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2386" y="4389120"/>
            <a:ext cx="5918454" cy="1069848"/>
          </a:xfrm>
        </p:spPr>
        <p:txBody>
          <a:bodyPr>
            <a:normAutofit/>
          </a:bodyPr>
          <a:lstStyle>
            <a:lvl1pPr marL="0" indent="0" algn="l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03EA0-2F37-4F62-93D1-61BCD1BEDED7}" type="datetimeFigureOut">
              <a:rPr lang="en-US" smtClean="0"/>
              <a:t>9/20/2021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12805" y="6272785"/>
            <a:ext cx="474573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244280" y="4227195"/>
            <a:ext cx="895401" cy="640080"/>
          </a:xfrm>
        </p:spPr>
        <p:txBody>
          <a:bodyPr/>
          <a:lstStyle>
            <a:lvl1pPr>
              <a:defRPr sz="2800" b="1"/>
            </a:lvl1pPr>
          </a:lstStyle>
          <a:p>
            <a:fld id="{75ECBC2B-047C-4DA3-A87D-9C137F3EDB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10127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03EA0-2F37-4F62-93D1-61BCD1BEDED7}" type="datetimeFigureOut">
              <a:rPr lang="en-US" smtClean="0"/>
              <a:t>9/20/2021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CBC2B-047C-4DA3-A87D-9C137F3EDB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3116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533400"/>
            <a:ext cx="1914525" cy="5638800"/>
          </a:xfrm>
        </p:spPr>
        <p:txBody>
          <a:bodyPr vert="eaVert"/>
          <a:lstStyle>
            <a:lvl1pPr>
              <a:defRPr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0100" y="533400"/>
            <a:ext cx="5629275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03EA0-2F37-4F62-93D1-61BCD1BEDED7}" type="datetimeFigureOut">
              <a:rPr lang="en-US" smtClean="0"/>
              <a:t>9/20/2021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CBC2B-047C-4DA3-A87D-9C137F3EDB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57734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03EA0-2F37-4F62-93D1-61BCD1BEDED7}" type="datetimeFigureOut">
              <a:rPr lang="en-US" smtClean="0"/>
              <a:t>9/20/2021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CBC2B-047C-4DA3-A87D-9C137F3EDB9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09600" y="1600200"/>
            <a:ext cx="79248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12899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03EA0-2F37-4F62-93D1-61BCD1BEDED7}" type="datetimeFigureOut">
              <a:rPr lang="en-US" smtClean="0"/>
              <a:t>9/20/2021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CBC2B-047C-4DA3-A87D-9C137F3EDB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7870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9144000" cy="1940010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5346" y="1225296"/>
            <a:ext cx="696087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6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4330" y="5020056"/>
            <a:ext cx="6789420" cy="1066800"/>
          </a:xfrm>
        </p:spPr>
        <p:txBody>
          <a:bodyPr anchor="t">
            <a:normAutofit/>
          </a:bodyPr>
          <a:lstStyle>
            <a:lvl1pPr marL="0" indent="0">
              <a:buNone/>
              <a:defRPr sz="1800" b="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45251" y="6272785"/>
            <a:ext cx="1983232" cy="365125"/>
          </a:xfr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6CB03EA0-2F37-4F62-93D1-61BCD1BEDED7}" type="datetimeFigureOut">
              <a:rPr lang="en-US" smtClean="0"/>
              <a:t>9/20/2021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36099" y="6272784"/>
            <a:ext cx="4745736" cy="365125"/>
          </a:xfr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633862" y="2430623"/>
            <a:ext cx="914400" cy="914400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450" y="2508607"/>
            <a:ext cx="891224" cy="720332"/>
          </a:xfrm>
        </p:spPr>
        <p:txBody>
          <a:bodyPr/>
          <a:lstStyle>
            <a:lvl1pPr>
              <a:defRPr sz="2800"/>
            </a:lvl1pPr>
          </a:lstStyle>
          <a:p>
            <a:fld id="{75ECBC2B-047C-4DA3-A87D-9C137F3EDB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42675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60"/>
            <a:ext cx="365760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92218" y="2194560"/>
            <a:ext cx="365760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03EA0-2F37-4F62-93D1-61BCD1BEDED7}" type="datetimeFigureOut">
              <a:rPr lang="en-US" smtClean="0"/>
              <a:t>9/20/2021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CBC2B-047C-4DA3-A87D-9C137F3EDB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18132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48256"/>
            <a:ext cx="365760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2743200"/>
            <a:ext cx="365760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20793" y="2048256"/>
            <a:ext cx="365760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20793" y="2743200"/>
            <a:ext cx="365760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03EA0-2F37-4F62-93D1-61BCD1BEDED7}" type="datetimeFigureOut">
              <a:rPr lang="en-US" smtClean="0"/>
              <a:t>9/20/2021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CBC2B-047C-4DA3-A87D-9C137F3EDB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6767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6CB03EA0-2F37-4F62-93D1-61BCD1BEDED7}" type="datetimeFigureOut">
              <a:rPr lang="en-US" smtClean="0"/>
              <a:t>9/20/2021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CBC2B-047C-4DA3-A87D-9C137F3EDB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0200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03EA0-2F37-4F62-93D1-61BCD1BEDED7}" type="datetimeFigureOut">
              <a:rPr lang="en-US" smtClean="0"/>
              <a:t>9/20/2021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CBC2B-047C-4DA3-A87D-9C137F3EDB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6299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6227806" y="1"/>
            <a:ext cx="2916194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12230" y="685800"/>
            <a:ext cx="2400300" cy="1737360"/>
          </a:xfrm>
        </p:spPr>
        <p:txBody>
          <a:bodyPr anchor="b">
            <a:normAutofit/>
          </a:bodyPr>
          <a:lstStyle>
            <a:lvl1pPr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685800"/>
            <a:ext cx="5033772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12230" y="2423160"/>
            <a:ext cx="24003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35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8522664" y="6255258"/>
            <a:ext cx="393192" cy="393192"/>
            <a:chOff x="8532189" y="5068824"/>
            <a:chExt cx="393192" cy="393192"/>
          </a:xfrm>
        </p:grpSpPr>
        <p:sp>
          <p:nvSpPr>
            <p:cNvPr id="13" name="Oval 12"/>
            <p:cNvSpPr>
              <a:spLocks noChangeAspect="1"/>
            </p:cNvSpPr>
            <p:nvPr/>
          </p:nvSpPr>
          <p:spPr>
            <a:xfrm>
              <a:off x="8532189" y="5068824"/>
              <a:ext cx="393192" cy="39319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8568766" y="5105400"/>
              <a:ext cx="320039" cy="320040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03EA0-2F37-4F62-93D1-61BCD1BEDED7}" type="datetimeFigureOut">
              <a:rPr lang="en-US" smtClean="0"/>
              <a:t>9/20/2021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CBC2B-047C-4DA3-A87D-9C137F3EDB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8209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6227806" y="1"/>
            <a:ext cx="2916194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12230" y="685800"/>
            <a:ext cx="2400300" cy="1737360"/>
          </a:xfrm>
        </p:spPr>
        <p:txBody>
          <a:bodyPr anchor="b">
            <a:normAutofit/>
          </a:bodyPr>
          <a:lstStyle>
            <a:lvl1pPr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6227805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12230" y="2423160"/>
            <a:ext cx="24003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35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8522664" y="6255258"/>
            <a:ext cx="393192" cy="393192"/>
            <a:chOff x="8532189" y="5068824"/>
            <a:chExt cx="393192" cy="393192"/>
          </a:xfrm>
        </p:grpSpPr>
        <p:sp>
          <p:nvSpPr>
            <p:cNvPr id="13" name="Oval 12"/>
            <p:cNvSpPr>
              <a:spLocks noChangeAspect="1"/>
            </p:cNvSpPr>
            <p:nvPr/>
          </p:nvSpPr>
          <p:spPr>
            <a:xfrm>
              <a:off x="8532189" y="5068824"/>
              <a:ext cx="393192" cy="39319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8568766" y="5105400"/>
              <a:ext cx="320039" cy="320040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03EA0-2F37-4F62-93D1-61BCD1BEDED7}" type="datetimeFigureOut">
              <a:rPr lang="en-US" smtClean="0"/>
              <a:t>9/20/2021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CBC2B-047C-4DA3-A87D-9C137F3EDB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0396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microsoft.com/office/2007/relationships/hdphoto" Target="../media/hdphoto1.wdp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8522664" y="6255258"/>
            <a:ext cx="393192" cy="393192"/>
            <a:chOff x="8532189" y="5068824"/>
            <a:chExt cx="393192" cy="393192"/>
          </a:xfrm>
        </p:grpSpPr>
        <p:sp>
          <p:nvSpPr>
            <p:cNvPr id="8" name="Oval 7"/>
            <p:cNvSpPr>
              <a:spLocks noChangeAspect="1"/>
            </p:cNvSpPr>
            <p:nvPr/>
          </p:nvSpPr>
          <p:spPr>
            <a:xfrm>
              <a:off x="8532189" y="5068824"/>
              <a:ext cx="393192" cy="393192"/>
            </a:xfrm>
            <a:prstGeom prst="ellipse">
              <a:avLst/>
            </a:prstGeom>
            <a:blipFill dpi="0" rotWithShape="1">
              <a:blip r:embed="rId1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>
              <a:spLocks noChangeAspect="1"/>
            </p:cNvSpPr>
            <p:nvPr/>
          </p:nvSpPr>
          <p:spPr>
            <a:xfrm>
              <a:off x="8568766" y="5105400"/>
              <a:ext cx="320039" cy="320040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0" y="484632"/>
            <a:ext cx="7772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21408"/>
            <a:ext cx="7772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992368" y="6272785"/>
            <a:ext cx="24551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6CB03EA0-2F37-4F62-93D1-61BCD1BEDED7}" type="datetimeFigureOut">
              <a:rPr lang="en-US" smtClean="0"/>
              <a:t>9/20/2021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272785"/>
            <a:ext cx="47457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83346" y="6272785"/>
            <a:ext cx="4800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b="1" spc="-7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75ECBC2B-047C-4DA3-A87D-9C137F3EDB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0379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6" r:id="rId1"/>
    <p:sldLayoutId id="2147483907" r:id="rId2"/>
    <p:sldLayoutId id="2147483908" r:id="rId3"/>
    <p:sldLayoutId id="2147483909" r:id="rId4"/>
    <p:sldLayoutId id="2147483910" r:id="rId5"/>
    <p:sldLayoutId id="2147483911" r:id="rId6"/>
    <p:sldLayoutId id="2147483912" r:id="rId7"/>
    <p:sldLayoutId id="2147483913" r:id="rId8"/>
    <p:sldLayoutId id="2147483914" r:id="rId9"/>
    <p:sldLayoutId id="2147483915" r:id="rId10"/>
    <p:sldLayoutId id="2147483916" r:id="rId11"/>
    <p:sldLayoutId id="2147483917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200" b="0" kern="1200" cap="all" baseline="0">
          <a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Network_switch" TargetMode="External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en.wikipedia.org/wiki/Linksys" TargetMode="External"/><Relationship Id="rId5" Type="http://schemas.openxmlformats.org/officeDocument/2006/relationships/image" Target="../media/image11.jpg"/><Relationship Id="rId4" Type="http://schemas.openxmlformats.org/officeDocument/2006/relationships/hyperlink" Target="https://creativecommons.org/licenses/by-sa/3.0/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haigoodview.com/node/161284" TargetMode="External"/><Relationship Id="rId7" Type="http://schemas.openxmlformats.org/officeDocument/2006/relationships/hyperlink" Target="https://creativecommons.org/licenses/by-sa/3.0/" TargetMode="Externa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Computer_terminal#Dumb_terminals" TargetMode="External"/><Relationship Id="rId5" Type="http://schemas.openxmlformats.org/officeDocument/2006/relationships/image" Target="../media/image6.jpg"/><Relationship Id="rId4" Type="http://schemas.openxmlformats.org/officeDocument/2006/relationships/hyperlink" Target="https://creativecommons.org/licenses/by-nc-sa/3.0/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pngimg.com/download/7704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nc/3.0/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it.wikipedia.org/wiki/Bastion_host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sa/3.0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echstagram.com/2013/02/22/google-data-centers/" TargetMode="External"/><Relationship Id="rId7" Type="http://schemas.openxmlformats.org/officeDocument/2006/relationships/hyperlink" Target="https://creativecommons.org/licenses/by/3.0/" TargetMode="External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dhinchakdev.blogspot.com/2015/01/how-to-create-wifi-hotspot-using.html" TargetMode="External"/><Relationship Id="rId5" Type="http://schemas.openxmlformats.org/officeDocument/2006/relationships/image" Target="../media/image9.jpg"/><Relationship Id="rId4" Type="http://schemas.openxmlformats.org/officeDocument/2006/relationships/hyperlink" Target="https://creativecommons.org/licenses/by-nc-nd/3.0/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it.wikipedia.org/wiki/Bastion_host" TargetMode="External"/><Relationship Id="rId7" Type="http://schemas.openxmlformats.org/officeDocument/2006/relationships/hyperlink" Target="https://creativecommons.org/licenses/by-nc/3.0/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pngimg.com/download/43024" TargetMode="External"/><Relationship Id="rId5" Type="http://schemas.openxmlformats.org/officeDocument/2006/relationships/image" Target="../media/image15.png"/><Relationship Id="rId4" Type="http://schemas.openxmlformats.org/officeDocument/2006/relationships/hyperlink" Target="https://creativecommons.org/licenses/by-sa/3.0/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://pngimg.com/download/5931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nc/3.0/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://pngimg.com/download/5931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pngimg.com/download/18360" TargetMode="External"/><Relationship Id="rId5" Type="http://schemas.openxmlformats.org/officeDocument/2006/relationships/image" Target="../media/image17.png"/><Relationship Id="rId4" Type="http://schemas.openxmlformats.org/officeDocument/2006/relationships/hyperlink" Target="https://creativecommons.org/licenses/by-nc/3.0/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it.wikipedia.org/wiki/Bastion_host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pngimg.com/download/18360" TargetMode="External"/><Relationship Id="rId5" Type="http://schemas.openxmlformats.org/officeDocument/2006/relationships/image" Target="../media/image17.png"/><Relationship Id="rId4" Type="http://schemas.openxmlformats.org/officeDocument/2006/relationships/hyperlink" Target="https://creativecommons.org/licenses/by-sa/3.0/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it.wikipedia.org/wiki/Bastion_host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pngimg.com/download/18360" TargetMode="External"/><Relationship Id="rId5" Type="http://schemas.openxmlformats.org/officeDocument/2006/relationships/image" Target="../media/image17.png"/><Relationship Id="rId4" Type="http://schemas.openxmlformats.org/officeDocument/2006/relationships/hyperlink" Target="https://creativecommons.org/licenses/by-sa/3.0/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it.wikipedia.org/wiki/Bastion_host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pngimg.com/download/5931" TargetMode="External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Networking Review (Protocols)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en-US" b="1" dirty="0"/>
              <a:t>UT CS361S – Network Security and Privacy</a:t>
            </a:r>
          </a:p>
          <a:p>
            <a:r>
              <a:rPr lang="en-US" b="1" dirty="0"/>
              <a:t>Spring 2021</a:t>
            </a:r>
          </a:p>
          <a:p>
            <a:r>
              <a:rPr lang="en-US" dirty="0"/>
              <a:t>Lecture Notes</a:t>
            </a:r>
          </a:p>
        </p:txBody>
      </p:sp>
    </p:spTree>
    <p:extLst>
      <p:ext uri="{BB962C8B-B14F-4D97-AF65-F5344CB8AC3E}">
        <p14:creationId xmlns:p14="http://schemas.microsoft.com/office/powerpoint/2010/main" val="16610414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306DD7-6C91-4F23-A0A8-9E54DB2FD9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Monolithic vs Modular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FCB45D-61CB-4000-B4A9-69095291EE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35272" y="4585345"/>
            <a:ext cx="3524250" cy="7239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71E6004-B2F2-4444-B9B0-4E732A46F1E3}"/>
              </a:ext>
            </a:extLst>
          </p:cNvPr>
          <p:cNvSpPr txBox="1"/>
          <p:nvPr/>
        </p:nvSpPr>
        <p:spPr>
          <a:xfrm>
            <a:off x="609600" y="5309245"/>
            <a:ext cx="3524250" cy="196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75">
                <a:hlinkClick r:id="rId3" tooltip="https://en.wikipedia.org/wiki/Network_switch"/>
              </a:rPr>
              <a:t>This Photo</a:t>
            </a:r>
            <a:r>
              <a:rPr lang="en-US" sz="675"/>
              <a:t> by Unknown Author is licensed under </a:t>
            </a:r>
            <a:r>
              <a:rPr lang="en-US" sz="675">
                <a:hlinkClick r:id="rId4" tooltip="https://creativecommons.org/licenses/by-sa/3.0/"/>
              </a:rPr>
              <a:t>CC BY-SA</a:t>
            </a:r>
            <a:endParaRPr lang="en-US" sz="675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F619F51-B77D-4C62-95FD-9D218FA465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6612453" y="4204287"/>
            <a:ext cx="1567457" cy="134409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172883D-483F-4DE4-9990-B2DD070B880F}"/>
              </a:ext>
            </a:extLst>
          </p:cNvPr>
          <p:cNvSpPr txBox="1"/>
          <p:nvPr/>
        </p:nvSpPr>
        <p:spPr>
          <a:xfrm>
            <a:off x="6788320" y="5676264"/>
            <a:ext cx="1391591" cy="403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75">
                <a:hlinkClick r:id="rId6" tooltip="https://en.wikipedia.org/wiki/Linksys"/>
              </a:rPr>
              <a:t>This Photo</a:t>
            </a:r>
            <a:r>
              <a:rPr lang="en-US" sz="675"/>
              <a:t> by Unknown Author is licensed under </a:t>
            </a:r>
            <a:r>
              <a:rPr lang="en-US" sz="675">
                <a:hlinkClick r:id="rId4" tooltip="https://creativecommons.org/licenses/by-sa/3.0/"/>
              </a:rPr>
              <a:t>CC BY-SA</a:t>
            </a:r>
            <a:endParaRPr lang="en-US" sz="675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BEA25A2-B865-4DDA-800B-A8029D17AE1F}"/>
              </a:ext>
            </a:extLst>
          </p:cNvPr>
          <p:cNvSpPr/>
          <p:nvPr/>
        </p:nvSpPr>
        <p:spPr>
          <a:xfrm>
            <a:off x="865502" y="2250854"/>
            <a:ext cx="1125886" cy="16576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HTTP Monolith Ethernet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5E5905A-A91A-46FA-B458-AD51846D8C8D}"/>
              </a:ext>
            </a:extLst>
          </p:cNvPr>
          <p:cNvSpPr/>
          <p:nvPr/>
        </p:nvSpPr>
        <p:spPr>
          <a:xfrm>
            <a:off x="2223044" y="2250854"/>
            <a:ext cx="1125886" cy="165765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HTTP Monolith </a:t>
            </a:r>
          </a:p>
          <a:p>
            <a:pPr algn="ctr"/>
            <a:r>
              <a:rPr lang="en-US" sz="1350" dirty="0" err="1"/>
              <a:t>Wifi</a:t>
            </a:r>
            <a:endParaRPr lang="en-US" sz="135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48CE96B-653C-453C-A876-70B0C9E85435}"/>
              </a:ext>
            </a:extLst>
          </p:cNvPr>
          <p:cNvSpPr/>
          <p:nvPr/>
        </p:nvSpPr>
        <p:spPr>
          <a:xfrm>
            <a:off x="6612453" y="2250854"/>
            <a:ext cx="1567457" cy="36673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HTTP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C7E1129-52CF-427F-9B1E-2E6EBB419E07}"/>
              </a:ext>
            </a:extLst>
          </p:cNvPr>
          <p:cNvSpPr/>
          <p:nvPr/>
        </p:nvSpPr>
        <p:spPr>
          <a:xfrm>
            <a:off x="6421749" y="2712944"/>
            <a:ext cx="788320" cy="36673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TCP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9DFCD22-E6F0-4C3E-A062-2390CFB22B4D}"/>
              </a:ext>
            </a:extLst>
          </p:cNvPr>
          <p:cNvSpPr/>
          <p:nvPr/>
        </p:nvSpPr>
        <p:spPr>
          <a:xfrm>
            <a:off x="7590552" y="2712944"/>
            <a:ext cx="788320" cy="366738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UDP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9C1B4C3-3089-4E1F-BBA3-D85DBD981C40}"/>
              </a:ext>
            </a:extLst>
          </p:cNvPr>
          <p:cNvSpPr/>
          <p:nvPr/>
        </p:nvSpPr>
        <p:spPr>
          <a:xfrm>
            <a:off x="6612453" y="3175034"/>
            <a:ext cx="1567457" cy="36673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IP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30EF0CF-F909-48DB-8183-183E0F09993B}"/>
              </a:ext>
            </a:extLst>
          </p:cNvPr>
          <p:cNvSpPr/>
          <p:nvPr/>
        </p:nvSpPr>
        <p:spPr>
          <a:xfrm>
            <a:off x="6425583" y="3637124"/>
            <a:ext cx="788320" cy="3667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Ethernet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673C0D0-AF68-4D77-9E6A-C70B7B0C18B4}"/>
              </a:ext>
            </a:extLst>
          </p:cNvPr>
          <p:cNvSpPr/>
          <p:nvPr/>
        </p:nvSpPr>
        <p:spPr>
          <a:xfrm>
            <a:off x="7590552" y="3644459"/>
            <a:ext cx="788320" cy="36673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 err="1"/>
              <a:t>WiFi</a:t>
            </a:r>
            <a:endParaRPr lang="en-US" sz="1350" dirty="0"/>
          </a:p>
        </p:txBody>
      </p:sp>
      <p:sp>
        <p:nvSpPr>
          <p:cNvPr id="18" name="Arrow: Down 17">
            <a:extLst>
              <a:ext uri="{FF2B5EF4-FFF2-40B4-BE49-F238E27FC236}">
                <a16:creationId xmlns:a16="http://schemas.microsoft.com/office/drawing/2014/main" id="{294DCFD0-4865-431F-9471-613882D17901}"/>
              </a:ext>
            </a:extLst>
          </p:cNvPr>
          <p:cNvSpPr/>
          <p:nvPr/>
        </p:nvSpPr>
        <p:spPr>
          <a:xfrm rot="19367858">
            <a:off x="1252509" y="3662023"/>
            <a:ext cx="363474" cy="1354148"/>
          </a:xfrm>
          <a:prstGeom prst="down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Arrow: Down 18">
            <a:extLst>
              <a:ext uri="{FF2B5EF4-FFF2-40B4-BE49-F238E27FC236}">
                <a16:creationId xmlns:a16="http://schemas.microsoft.com/office/drawing/2014/main" id="{FC8784F3-F543-451B-B275-F919A8D6E35E}"/>
              </a:ext>
            </a:extLst>
          </p:cNvPr>
          <p:cNvSpPr/>
          <p:nvPr/>
        </p:nvSpPr>
        <p:spPr>
          <a:xfrm rot="17114473">
            <a:off x="4566242" y="2005986"/>
            <a:ext cx="363474" cy="4921390"/>
          </a:xfrm>
          <a:prstGeom prst="down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Arrow: Down 19">
            <a:extLst>
              <a:ext uri="{FF2B5EF4-FFF2-40B4-BE49-F238E27FC236}">
                <a16:creationId xmlns:a16="http://schemas.microsoft.com/office/drawing/2014/main" id="{03FDDF7C-90EC-45E0-A5B4-173B1D43E437}"/>
              </a:ext>
            </a:extLst>
          </p:cNvPr>
          <p:cNvSpPr/>
          <p:nvPr/>
        </p:nvSpPr>
        <p:spPr>
          <a:xfrm rot="4270290">
            <a:off x="5027518" y="2915504"/>
            <a:ext cx="363474" cy="2660615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1" name="Arrow: Down 20">
            <a:extLst>
              <a:ext uri="{FF2B5EF4-FFF2-40B4-BE49-F238E27FC236}">
                <a16:creationId xmlns:a16="http://schemas.microsoft.com/office/drawing/2014/main" id="{A999E091-1634-446F-8A77-B145E49A1066}"/>
              </a:ext>
            </a:extLst>
          </p:cNvPr>
          <p:cNvSpPr/>
          <p:nvPr/>
        </p:nvSpPr>
        <p:spPr>
          <a:xfrm rot="2012154">
            <a:off x="7661064" y="3886915"/>
            <a:ext cx="363474" cy="1028903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36041925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4B4C4-A61A-4924-AE53-12B5F6E06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Problems with Monolithic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8B90E3-6F84-4637-B9E0-CBF565B0025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No separation of user/kernel space components</a:t>
            </a:r>
          </a:p>
          <a:p>
            <a:r>
              <a:rPr lang="en-US" dirty="0"/>
              <a:t>Code cannot be reused; code bloat</a:t>
            </a:r>
          </a:p>
          <a:p>
            <a:r>
              <a:rPr lang="en-US" dirty="0" err="1"/>
              <a:t>NxM</a:t>
            </a:r>
            <a:r>
              <a:rPr lang="en-US" dirty="0"/>
              <a:t> combinations</a:t>
            </a:r>
          </a:p>
          <a:p>
            <a:r>
              <a:rPr lang="en-US" dirty="0"/>
              <a:t>Patching nightmare</a:t>
            </a:r>
          </a:p>
          <a:p>
            <a:r>
              <a:rPr lang="en-US" dirty="0"/>
              <a:t>Testing limitations</a:t>
            </a:r>
          </a:p>
          <a:p>
            <a:r>
              <a:rPr lang="en-US" dirty="0"/>
              <a:t>List goes on and on</a:t>
            </a:r>
          </a:p>
        </p:txBody>
      </p:sp>
    </p:spTree>
    <p:extLst>
      <p:ext uri="{BB962C8B-B14F-4D97-AF65-F5344CB8AC3E}">
        <p14:creationId xmlns:p14="http://schemas.microsoft.com/office/powerpoint/2010/main" val="8674004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OSI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Good object-oriented design is implementation independent</a:t>
            </a:r>
          </a:p>
          <a:p>
            <a:r>
              <a:rPr lang="en-US" b="1" i="1" dirty="0"/>
              <a:t>Conceptual</a:t>
            </a:r>
            <a:r>
              <a:rPr lang="en-US" dirty="0"/>
              <a:t> </a:t>
            </a:r>
            <a:r>
              <a:rPr lang="en-US" b="1" i="1" dirty="0"/>
              <a:t>guide</a:t>
            </a:r>
            <a:r>
              <a:rPr lang="en-US" dirty="0"/>
              <a:t> for any given network stack </a:t>
            </a:r>
            <a:r>
              <a:rPr lang="en-US" b="1" i="1" dirty="0"/>
              <a:t>implementation</a:t>
            </a:r>
            <a:endParaRPr lang="en-US" dirty="0"/>
          </a:p>
          <a:p>
            <a:r>
              <a:rPr lang="en-US" dirty="0"/>
              <a:t>It has seven layers:</a:t>
            </a:r>
          </a:p>
          <a:p>
            <a:pPr lvl="1"/>
            <a:r>
              <a:rPr lang="en-US" dirty="0"/>
              <a:t>7: Application</a:t>
            </a:r>
          </a:p>
          <a:p>
            <a:pPr lvl="1"/>
            <a:r>
              <a:rPr lang="en-US" dirty="0"/>
              <a:t>6: Presentation</a:t>
            </a:r>
          </a:p>
          <a:p>
            <a:pPr lvl="1"/>
            <a:r>
              <a:rPr lang="en-US" dirty="0"/>
              <a:t>5: Session</a:t>
            </a:r>
          </a:p>
          <a:p>
            <a:pPr lvl="1"/>
            <a:r>
              <a:rPr lang="en-US" dirty="0"/>
              <a:t>4: Transport</a:t>
            </a:r>
          </a:p>
          <a:p>
            <a:pPr lvl="1"/>
            <a:r>
              <a:rPr lang="en-US" dirty="0"/>
              <a:t>3: Network</a:t>
            </a:r>
          </a:p>
          <a:p>
            <a:pPr lvl="1"/>
            <a:r>
              <a:rPr lang="en-US" dirty="0"/>
              <a:t>2: Data Link</a:t>
            </a:r>
          </a:p>
          <a:p>
            <a:pPr lvl="1"/>
            <a:r>
              <a:rPr lang="en-US" dirty="0"/>
              <a:t>1: Physical</a:t>
            </a:r>
          </a:p>
        </p:txBody>
      </p:sp>
    </p:spTree>
    <p:extLst>
      <p:ext uri="{BB962C8B-B14F-4D97-AF65-F5344CB8AC3E}">
        <p14:creationId xmlns:p14="http://schemas.microsoft.com/office/powerpoint/2010/main" val="4346537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4450" y="937260"/>
            <a:ext cx="6515100" cy="498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2475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OSI Model in Practice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Like most OO-designs, the abstraction often breaks down</a:t>
            </a:r>
          </a:p>
          <a:p>
            <a:r>
              <a:rPr lang="en-US" dirty="0"/>
              <a:t>The TCP/IP stack really only uses the following layers:</a:t>
            </a:r>
          </a:p>
          <a:p>
            <a:pPr lvl="1"/>
            <a:r>
              <a:rPr lang="en-US" dirty="0"/>
              <a:t>Application (Layer 7; example: HTTP)</a:t>
            </a:r>
          </a:p>
          <a:p>
            <a:pPr lvl="1"/>
            <a:r>
              <a:rPr lang="en-US" dirty="0"/>
              <a:t>Transport (Layer 4; TCP)</a:t>
            </a:r>
          </a:p>
          <a:p>
            <a:pPr lvl="1"/>
            <a:r>
              <a:rPr lang="en-US" dirty="0"/>
              <a:t>IP (Layer 3; IP)</a:t>
            </a:r>
          </a:p>
          <a:p>
            <a:pPr lvl="1"/>
            <a:r>
              <a:rPr lang="en-US" dirty="0"/>
              <a:t>Data Link (Layer 2; example: Ethernet)</a:t>
            </a:r>
          </a:p>
          <a:p>
            <a:r>
              <a:rPr lang="en-US" dirty="0"/>
              <a:t>Some breakdown in information hiding, abstractions, </a:t>
            </a:r>
            <a:r>
              <a:rPr lang="en-US" dirty="0" err="1"/>
              <a:t>etc</a:t>
            </a:r>
            <a:endParaRPr lang="en-US" dirty="0"/>
          </a:p>
          <a:p>
            <a:r>
              <a:rPr lang="en-US" dirty="0"/>
              <a:t>NOTE: It’s common to just refer to a layer by it’s number (e.g., a layer-4 protocol)</a:t>
            </a:r>
          </a:p>
        </p:txBody>
      </p:sp>
    </p:spTree>
    <p:extLst>
      <p:ext uri="{BB962C8B-B14F-4D97-AF65-F5344CB8AC3E}">
        <p14:creationId xmlns:p14="http://schemas.microsoft.com/office/powerpoint/2010/main" val="34607250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TCP/IP Stack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For our purposes, we will focus on TCP/IP and TCP/IP-like stacks</a:t>
            </a:r>
          </a:p>
          <a:p>
            <a:r>
              <a:rPr lang="en-US" dirty="0"/>
              <a:t>The TCP and IP layers are fixed for layers 3 and 4 (</a:t>
            </a:r>
            <a:r>
              <a:rPr lang="en-US" b="1" i="1" dirty="0"/>
              <a:t>hourglass</a:t>
            </a:r>
            <a:r>
              <a:rPr lang="en-US" dirty="0"/>
              <a:t>)</a:t>
            </a:r>
          </a:p>
          <a:p>
            <a:r>
              <a:rPr lang="en-US" dirty="0"/>
              <a:t>But layers 7 and 2 vary widely</a:t>
            </a:r>
          </a:p>
          <a:p>
            <a:r>
              <a:rPr lang="en-US" dirty="0"/>
              <a:t>Millions of networked applications work over TCP/IP at layer 7</a:t>
            </a:r>
          </a:p>
          <a:p>
            <a:r>
              <a:rPr lang="en-US" dirty="0"/>
              <a:t>Many layer 2 protocols such as </a:t>
            </a:r>
            <a:r>
              <a:rPr lang="en-US" dirty="0" err="1"/>
              <a:t>WiFi</a:t>
            </a:r>
            <a:r>
              <a:rPr lang="en-US" dirty="0"/>
              <a:t>, Ethernet</a:t>
            </a:r>
          </a:p>
          <a:p>
            <a:pPr lvl="1"/>
            <a:r>
              <a:rPr lang="en-US" dirty="0"/>
              <a:t>Networked applications work over </a:t>
            </a:r>
            <a:r>
              <a:rPr lang="en-US" dirty="0" err="1"/>
              <a:t>WiFi</a:t>
            </a:r>
            <a:r>
              <a:rPr lang="en-US" dirty="0"/>
              <a:t> or Ethernet without any change</a:t>
            </a:r>
          </a:p>
          <a:p>
            <a:pPr lvl="1"/>
            <a:r>
              <a:rPr lang="en-US" dirty="0"/>
              <a:t>Sometimes called a MAC protocol (Media Access Protocol)</a:t>
            </a:r>
          </a:p>
          <a:p>
            <a:pPr lvl="1"/>
            <a:r>
              <a:rPr lang="en-US" dirty="0"/>
              <a:t>TCP/IP work over a walkie-talkie with an appropriate MAC protocol</a:t>
            </a:r>
          </a:p>
        </p:txBody>
      </p:sp>
    </p:spTree>
    <p:extLst>
      <p:ext uri="{BB962C8B-B14F-4D97-AF65-F5344CB8AC3E}">
        <p14:creationId xmlns:p14="http://schemas.microsoft.com/office/powerpoint/2010/main" val="13431181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Data Move in a Stack?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To send, data is inserted (pushed) at the top-most protocol </a:t>
            </a:r>
          </a:p>
          <a:p>
            <a:r>
              <a:rPr lang="en-US" dirty="0"/>
              <a:t>The receiving protocol </a:t>
            </a:r>
          </a:p>
          <a:p>
            <a:pPr lvl="1"/>
            <a:r>
              <a:rPr lang="en-US" dirty="0"/>
              <a:t>Processes the data, potentially splitting, recoding, </a:t>
            </a:r>
            <a:r>
              <a:rPr lang="en-US" dirty="0" err="1"/>
              <a:t>etc</a:t>
            </a:r>
            <a:endParaRPr lang="en-US" dirty="0"/>
          </a:p>
          <a:p>
            <a:pPr lvl="1"/>
            <a:r>
              <a:rPr lang="en-US" dirty="0"/>
              <a:t>Derives one or more chunks of output data</a:t>
            </a:r>
          </a:p>
          <a:p>
            <a:pPr lvl="1"/>
            <a:r>
              <a:rPr lang="en-US" dirty="0"/>
              <a:t>Metadata added to each chunk (usually a header)</a:t>
            </a:r>
          </a:p>
          <a:p>
            <a:pPr lvl="1"/>
            <a:r>
              <a:rPr lang="en-US" dirty="0"/>
              <a:t>Each chunk, along with the meta-data is a “packet”</a:t>
            </a:r>
          </a:p>
          <a:p>
            <a:pPr lvl="1"/>
            <a:r>
              <a:rPr lang="en-US" dirty="0"/>
              <a:t>The packet is inserted (pushed) down to the next layer</a:t>
            </a:r>
          </a:p>
          <a:p>
            <a:r>
              <a:rPr lang="en-US" dirty="0"/>
              <a:t>On the receiving side, the process is reversed, starting at bottom</a:t>
            </a:r>
          </a:p>
        </p:txBody>
      </p:sp>
    </p:spTree>
    <p:extLst>
      <p:ext uri="{BB962C8B-B14F-4D97-AF65-F5344CB8AC3E}">
        <p14:creationId xmlns:p14="http://schemas.microsoft.com/office/powerpoint/2010/main" val="14463604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TCP/IP Stack Send Example</a:t>
            </a:r>
          </a:p>
        </p:txBody>
      </p:sp>
      <p:sp>
        <p:nvSpPr>
          <p:cNvPr id="4" name="Rectangle 3"/>
          <p:cNvSpPr/>
          <p:nvPr/>
        </p:nvSpPr>
        <p:spPr>
          <a:xfrm>
            <a:off x="3257550" y="2286000"/>
            <a:ext cx="1314450" cy="3429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HTTP Request</a:t>
            </a:r>
          </a:p>
        </p:txBody>
      </p:sp>
      <p:sp>
        <p:nvSpPr>
          <p:cNvPr id="5" name="Rectangle 4"/>
          <p:cNvSpPr/>
          <p:nvPr/>
        </p:nvSpPr>
        <p:spPr>
          <a:xfrm>
            <a:off x="1781002" y="2752552"/>
            <a:ext cx="1314450" cy="3429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TCP </a:t>
            </a:r>
          </a:p>
        </p:txBody>
      </p:sp>
      <p:sp>
        <p:nvSpPr>
          <p:cNvPr id="6" name="Rectangle 5"/>
          <p:cNvSpPr/>
          <p:nvPr/>
        </p:nvSpPr>
        <p:spPr>
          <a:xfrm>
            <a:off x="1781002" y="3209752"/>
            <a:ext cx="1314450" cy="34290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IP </a:t>
            </a:r>
          </a:p>
        </p:txBody>
      </p:sp>
      <p:sp>
        <p:nvSpPr>
          <p:cNvPr id="7" name="Rectangle 6"/>
          <p:cNvSpPr/>
          <p:nvPr/>
        </p:nvSpPr>
        <p:spPr>
          <a:xfrm>
            <a:off x="1781002" y="3714750"/>
            <a:ext cx="1314450" cy="342900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MAC </a:t>
            </a:r>
          </a:p>
        </p:txBody>
      </p:sp>
      <p:sp>
        <p:nvSpPr>
          <p:cNvPr id="8" name="Rectangle 7"/>
          <p:cNvSpPr/>
          <p:nvPr/>
        </p:nvSpPr>
        <p:spPr>
          <a:xfrm>
            <a:off x="3714750" y="2752552"/>
            <a:ext cx="1314450" cy="3429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HTTP Request</a:t>
            </a:r>
          </a:p>
        </p:txBody>
      </p:sp>
      <p:sp>
        <p:nvSpPr>
          <p:cNvPr id="9" name="Rectangle 8"/>
          <p:cNvSpPr/>
          <p:nvPr/>
        </p:nvSpPr>
        <p:spPr>
          <a:xfrm>
            <a:off x="3257550" y="2752552"/>
            <a:ext cx="483177" cy="3429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TCP </a:t>
            </a:r>
          </a:p>
        </p:txBody>
      </p:sp>
      <p:sp>
        <p:nvSpPr>
          <p:cNvPr id="10" name="Rectangle 9"/>
          <p:cNvSpPr/>
          <p:nvPr/>
        </p:nvSpPr>
        <p:spPr>
          <a:xfrm>
            <a:off x="4179224" y="3231572"/>
            <a:ext cx="1314450" cy="3429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HTTP Request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722024" y="3231572"/>
            <a:ext cx="483177" cy="3429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TCP 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651390" y="3714750"/>
            <a:ext cx="1314450" cy="3429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HTTP Request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194190" y="3714750"/>
            <a:ext cx="483177" cy="3429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TCP </a:t>
            </a:r>
          </a:p>
        </p:txBody>
      </p:sp>
      <p:sp>
        <p:nvSpPr>
          <p:cNvPr id="14" name="Rectangle 13"/>
          <p:cNvSpPr/>
          <p:nvPr/>
        </p:nvSpPr>
        <p:spPr>
          <a:xfrm>
            <a:off x="3257550" y="3231572"/>
            <a:ext cx="457200" cy="34290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IP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736990" y="3714750"/>
            <a:ext cx="457200" cy="34290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IP </a:t>
            </a:r>
          </a:p>
        </p:txBody>
      </p:sp>
      <p:sp>
        <p:nvSpPr>
          <p:cNvPr id="17" name="Rectangle 16"/>
          <p:cNvSpPr/>
          <p:nvPr/>
        </p:nvSpPr>
        <p:spPr>
          <a:xfrm>
            <a:off x="3279789" y="3714750"/>
            <a:ext cx="515539" cy="342900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MAC </a:t>
            </a:r>
          </a:p>
        </p:txBody>
      </p:sp>
    </p:spTree>
    <p:extLst>
      <p:ext uri="{BB962C8B-B14F-4D97-AF65-F5344CB8AC3E}">
        <p14:creationId xmlns:p14="http://schemas.microsoft.com/office/powerpoint/2010/main" val="38894798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Division of Labor in TCP/IP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At the MAC layer, protocol connects 2 endpoints. Typically:</a:t>
            </a:r>
          </a:p>
          <a:p>
            <a:pPr lvl="1"/>
            <a:r>
              <a:rPr lang="en-US" dirty="0"/>
              <a:t>Has its own addressing scheme (MAC address)</a:t>
            </a:r>
          </a:p>
          <a:p>
            <a:pPr lvl="1"/>
            <a:r>
              <a:rPr lang="en-US" dirty="0"/>
              <a:t>Controls who talks when</a:t>
            </a:r>
          </a:p>
          <a:p>
            <a:pPr lvl="1"/>
            <a:r>
              <a:rPr lang="en-US" dirty="0"/>
              <a:t>Provides error detection and </a:t>
            </a:r>
            <a:r>
              <a:rPr lang="en-US" i="1" dirty="0"/>
              <a:t>error correction</a:t>
            </a:r>
            <a:endParaRPr lang="en-US" dirty="0"/>
          </a:p>
          <a:p>
            <a:r>
              <a:rPr lang="en-US" dirty="0"/>
              <a:t>IP (Internetwork Protocol) </a:t>
            </a:r>
          </a:p>
          <a:p>
            <a:pPr lvl="1"/>
            <a:r>
              <a:rPr lang="en-US" dirty="0"/>
              <a:t>Connects many different networks of different media types</a:t>
            </a:r>
          </a:p>
          <a:p>
            <a:pPr lvl="1"/>
            <a:r>
              <a:rPr lang="en-US" dirty="0"/>
              <a:t>Global addressing scheme</a:t>
            </a:r>
          </a:p>
          <a:p>
            <a:r>
              <a:rPr lang="en-US" dirty="0"/>
              <a:t>TCP</a:t>
            </a:r>
          </a:p>
          <a:p>
            <a:pPr lvl="1"/>
            <a:r>
              <a:rPr lang="en-US" dirty="0"/>
              <a:t>Reliable, in-order delivery (Session)</a:t>
            </a:r>
          </a:p>
          <a:p>
            <a:pPr lvl="1"/>
            <a:r>
              <a:rPr lang="en-US" dirty="0"/>
              <a:t>Multiplexing</a:t>
            </a:r>
          </a:p>
        </p:txBody>
      </p:sp>
    </p:spTree>
    <p:extLst>
      <p:ext uri="{BB962C8B-B14F-4D97-AF65-F5344CB8AC3E}">
        <p14:creationId xmlns:p14="http://schemas.microsoft.com/office/powerpoint/2010/main" val="10699808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F5AA1-BE58-46AF-92C8-5CA042119A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Network Concepts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3A97C6-BB76-4185-8F1B-83000AFD11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Local Area Network (LAN) – Direct node-to-node connection</a:t>
            </a:r>
          </a:p>
          <a:p>
            <a:r>
              <a:rPr lang="en-US" dirty="0"/>
              <a:t>Usually involves a “medium”, hence Medium Access Control</a:t>
            </a:r>
          </a:p>
          <a:p>
            <a:r>
              <a:rPr lang="en-US" dirty="0"/>
              <a:t>Nodes can send or receive MAC packets w/ MAC addresses</a:t>
            </a:r>
          </a:p>
          <a:p>
            <a:r>
              <a:rPr lang="en-US" b="1" i="1" dirty="0"/>
              <a:t>Broadcast</a:t>
            </a:r>
            <a:r>
              <a:rPr lang="en-US" dirty="0"/>
              <a:t> typically used for discovery</a:t>
            </a:r>
            <a:endParaRPr lang="en-US" b="1" i="1" dirty="0"/>
          </a:p>
        </p:txBody>
      </p:sp>
    </p:spTree>
    <p:extLst>
      <p:ext uri="{BB962C8B-B14F-4D97-AF65-F5344CB8AC3E}">
        <p14:creationId xmlns:p14="http://schemas.microsoft.com/office/powerpoint/2010/main" val="34646809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DAC4F6-350B-4492-9ECF-F88B494C75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Computing 1960-1980 (</a:t>
            </a:r>
            <a:r>
              <a:rPr lang="en-US" dirty="0" err="1"/>
              <a:t>ish</a:t>
            </a:r>
            <a:r>
              <a:rPr lang="en-US" dirty="0"/>
              <a:t>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2FC498-A0C6-43C4-A7B7-3316B931FF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571362" y="2865910"/>
            <a:ext cx="2864835" cy="189761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8ED2C29-6DC4-480C-8318-A22AB8871411}"/>
              </a:ext>
            </a:extLst>
          </p:cNvPr>
          <p:cNvSpPr txBox="1"/>
          <p:nvPr/>
        </p:nvSpPr>
        <p:spPr>
          <a:xfrm>
            <a:off x="5571362" y="4902170"/>
            <a:ext cx="2864835" cy="196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75">
                <a:hlinkClick r:id="rId3" tooltip="http://www.thaigoodview.com/node/161284"/>
              </a:rPr>
              <a:t>This Photo</a:t>
            </a:r>
            <a:r>
              <a:rPr lang="en-US" sz="675"/>
              <a:t> by Unknown Author is licensed under </a:t>
            </a:r>
            <a:r>
              <a:rPr lang="en-US" sz="675">
                <a:hlinkClick r:id="rId4" tooltip="https://creativecommons.org/licenses/by-nc-sa/3.0/"/>
              </a:rPr>
              <a:t>CC BY-SA-NC</a:t>
            </a:r>
            <a:endParaRPr lang="en-US" sz="675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B68F87B-D9EA-4BFF-90EC-9A7A31E8D6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707804" y="2861820"/>
            <a:ext cx="2210500" cy="196181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9375814-938D-4961-A491-095E380B2C4D}"/>
              </a:ext>
            </a:extLst>
          </p:cNvPr>
          <p:cNvSpPr txBox="1"/>
          <p:nvPr/>
        </p:nvSpPr>
        <p:spPr>
          <a:xfrm>
            <a:off x="1674253" y="6977190"/>
            <a:ext cx="7072447" cy="196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75">
                <a:hlinkClick r:id="rId6" tooltip="https://en.wikipedia.org/wiki/Computer_terminal#Dumb_terminals"/>
              </a:rPr>
              <a:t>This Photo</a:t>
            </a:r>
            <a:r>
              <a:rPr lang="en-US" sz="675"/>
              <a:t> by Unknown Author is licensed under </a:t>
            </a:r>
            <a:r>
              <a:rPr lang="en-US" sz="675">
                <a:hlinkClick r:id="rId7" tooltip="https://creativecommons.org/licenses/by-sa/3.0/"/>
              </a:rPr>
              <a:t>CC BY-SA</a:t>
            </a:r>
            <a:endParaRPr lang="en-US" sz="675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488420-2333-4AEB-9E29-807ABFFA5155}"/>
              </a:ext>
            </a:extLst>
          </p:cNvPr>
          <p:cNvSpPr txBox="1"/>
          <p:nvPr/>
        </p:nvSpPr>
        <p:spPr>
          <a:xfrm>
            <a:off x="6381166" y="5213942"/>
            <a:ext cx="120738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MAINFRAME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41B53F3-CDEF-49F9-A4C2-2B2C4BDD04E8}"/>
              </a:ext>
            </a:extLst>
          </p:cNvPr>
          <p:cNvSpPr txBox="1"/>
          <p:nvPr/>
        </p:nvSpPr>
        <p:spPr>
          <a:xfrm>
            <a:off x="982858" y="5210270"/>
            <a:ext cx="170912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“DUMB” TERMINAL</a:t>
            </a:r>
          </a:p>
        </p:txBody>
      </p:sp>
      <p:sp>
        <p:nvSpPr>
          <p:cNvPr id="12" name="Arrow: Left-Right 11">
            <a:extLst>
              <a:ext uri="{FF2B5EF4-FFF2-40B4-BE49-F238E27FC236}">
                <a16:creationId xmlns:a16="http://schemas.microsoft.com/office/drawing/2014/main" id="{34B3AB0E-D878-461E-B679-1574F08B7C9C}"/>
              </a:ext>
            </a:extLst>
          </p:cNvPr>
          <p:cNvSpPr/>
          <p:nvPr/>
        </p:nvSpPr>
        <p:spPr>
          <a:xfrm>
            <a:off x="3087933" y="3660992"/>
            <a:ext cx="2387464" cy="555578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NETWORK</a:t>
            </a:r>
          </a:p>
        </p:txBody>
      </p:sp>
    </p:spTree>
    <p:extLst>
      <p:ext uri="{BB962C8B-B14F-4D97-AF65-F5344CB8AC3E}">
        <p14:creationId xmlns:p14="http://schemas.microsoft.com/office/powerpoint/2010/main" val="24161763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3ACDFA-E427-430A-893A-202356DA1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“Old” Ethernet (&lt; 10mbps)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640C54-DD01-42F0-8387-E2654986DF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Broadcast used for </a:t>
            </a:r>
            <a:r>
              <a:rPr lang="en-US" b="1" i="1" dirty="0"/>
              <a:t>everything</a:t>
            </a:r>
            <a:endParaRPr lang="en-US" dirty="0"/>
          </a:p>
          <a:p>
            <a:r>
              <a:rPr lang="en-US" dirty="0"/>
              <a:t>Each node would only respond to packets addressed to it</a:t>
            </a:r>
          </a:p>
          <a:p>
            <a:r>
              <a:rPr lang="en-US" dirty="0"/>
              <a:t>Upon detecting a collision, node would randomly back-off</a:t>
            </a:r>
          </a:p>
        </p:txBody>
      </p:sp>
    </p:spTree>
    <p:extLst>
      <p:ext uri="{BB962C8B-B14F-4D97-AF65-F5344CB8AC3E}">
        <p14:creationId xmlns:p14="http://schemas.microsoft.com/office/powerpoint/2010/main" val="10001374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be 3">
            <a:extLst>
              <a:ext uri="{FF2B5EF4-FFF2-40B4-BE49-F238E27FC236}">
                <a16:creationId xmlns:a16="http://schemas.microsoft.com/office/drawing/2014/main" id="{2AA0AC51-9963-48C3-9F84-D8C96847CEC8}"/>
              </a:ext>
            </a:extLst>
          </p:cNvPr>
          <p:cNvSpPr/>
          <p:nvPr/>
        </p:nvSpPr>
        <p:spPr>
          <a:xfrm>
            <a:off x="1143000" y="2857500"/>
            <a:ext cx="1981200" cy="114300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ADDRESS:</a:t>
            </a:r>
            <a:r>
              <a:rPr lang="en-US" dirty="0"/>
              <a:t> A</a:t>
            </a:r>
            <a:endParaRPr lang="en-US" b="1" dirty="0"/>
          </a:p>
        </p:txBody>
      </p:sp>
      <p:sp>
        <p:nvSpPr>
          <p:cNvPr id="6" name="Cube 5">
            <a:extLst>
              <a:ext uri="{FF2B5EF4-FFF2-40B4-BE49-F238E27FC236}">
                <a16:creationId xmlns:a16="http://schemas.microsoft.com/office/drawing/2014/main" id="{57436F12-DFBC-433A-BA4B-2AB971C386CD}"/>
              </a:ext>
            </a:extLst>
          </p:cNvPr>
          <p:cNvSpPr/>
          <p:nvPr/>
        </p:nvSpPr>
        <p:spPr>
          <a:xfrm>
            <a:off x="5791202" y="2857500"/>
            <a:ext cx="1981200" cy="114300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ADDRESS:</a:t>
            </a:r>
            <a:r>
              <a:rPr lang="en-US" dirty="0"/>
              <a:t> B</a:t>
            </a:r>
            <a:endParaRPr lang="en-US" b="1" dirty="0"/>
          </a:p>
        </p:txBody>
      </p:sp>
      <p:sp>
        <p:nvSpPr>
          <p:cNvPr id="7" name="Cube 6">
            <a:extLst>
              <a:ext uri="{FF2B5EF4-FFF2-40B4-BE49-F238E27FC236}">
                <a16:creationId xmlns:a16="http://schemas.microsoft.com/office/drawing/2014/main" id="{7D3A6D2B-3602-4536-BF36-25F9CBBF956F}"/>
              </a:ext>
            </a:extLst>
          </p:cNvPr>
          <p:cNvSpPr/>
          <p:nvPr/>
        </p:nvSpPr>
        <p:spPr>
          <a:xfrm>
            <a:off x="3352800" y="4572000"/>
            <a:ext cx="1981200" cy="114300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ADDRESS:</a:t>
            </a:r>
            <a:r>
              <a:rPr lang="en-US" dirty="0"/>
              <a:t> D</a:t>
            </a:r>
            <a:endParaRPr lang="en-US" b="1" dirty="0"/>
          </a:p>
        </p:txBody>
      </p:sp>
      <p:sp>
        <p:nvSpPr>
          <p:cNvPr id="8" name="Cube 7">
            <a:extLst>
              <a:ext uri="{FF2B5EF4-FFF2-40B4-BE49-F238E27FC236}">
                <a16:creationId xmlns:a16="http://schemas.microsoft.com/office/drawing/2014/main" id="{FCBC6C0D-AE37-4798-AF46-27DBE94799F6}"/>
              </a:ext>
            </a:extLst>
          </p:cNvPr>
          <p:cNvSpPr/>
          <p:nvPr/>
        </p:nvSpPr>
        <p:spPr>
          <a:xfrm>
            <a:off x="3352800" y="990600"/>
            <a:ext cx="1981200" cy="114300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ADDRESS:</a:t>
            </a:r>
            <a:r>
              <a:rPr lang="en-US" dirty="0"/>
              <a:t> C</a:t>
            </a:r>
            <a:endParaRPr lang="en-US" b="1" dirty="0"/>
          </a:p>
        </p:txBody>
      </p:sp>
      <p:sp>
        <p:nvSpPr>
          <p:cNvPr id="2" name="Arrow: Bent-Up 1">
            <a:extLst>
              <a:ext uri="{FF2B5EF4-FFF2-40B4-BE49-F238E27FC236}">
                <a16:creationId xmlns:a16="http://schemas.microsoft.com/office/drawing/2014/main" id="{BE9BB8E0-2D29-4A28-87ED-111E842CB533}"/>
              </a:ext>
            </a:extLst>
          </p:cNvPr>
          <p:cNvSpPr/>
          <p:nvPr/>
        </p:nvSpPr>
        <p:spPr>
          <a:xfrm>
            <a:off x="3434090" y="2133600"/>
            <a:ext cx="1290310" cy="1429496"/>
          </a:xfrm>
          <a:prstGeom prst="bentUp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Bent-Up 8">
            <a:extLst>
              <a:ext uri="{FF2B5EF4-FFF2-40B4-BE49-F238E27FC236}">
                <a16:creationId xmlns:a16="http://schemas.microsoft.com/office/drawing/2014/main" id="{45BCB329-916A-4A87-B028-4CB9F7E02A8D}"/>
              </a:ext>
            </a:extLst>
          </p:cNvPr>
          <p:cNvSpPr/>
          <p:nvPr/>
        </p:nvSpPr>
        <p:spPr>
          <a:xfrm flipV="1">
            <a:off x="3441946" y="3240464"/>
            <a:ext cx="1282454" cy="1255336"/>
          </a:xfrm>
          <a:prstGeom prst="bentUp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1313C226-DA67-4022-AB0D-CF7C2FAE947B}"/>
              </a:ext>
            </a:extLst>
          </p:cNvPr>
          <p:cNvSpPr/>
          <p:nvPr/>
        </p:nvSpPr>
        <p:spPr>
          <a:xfrm>
            <a:off x="3412880" y="3110484"/>
            <a:ext cx="2302120" cy="623316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BOADCAST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0535800-3964-49A7-9E99-F034D0032EB3}"/>
              </a:ext>
            </a:extLst>
          </p:cNvPr>
          <p:cNvSpPr/>
          <p:nvPr/>
        </p:nvSpPr>
        <p:spPr>
          <a:xfrm>
            <a:off x="1143000" y="4114800"/>
            <a:ext cx="1874519" cy="11430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TO: </a:t>
            </a:r>
            <a:r>
              <a:rPr lang="en-US" dirty="0"/>
              <a:t> </a:t>
            </a:r>
            <a:r>
              <a:rPr lang="en-US" i="1" dirty="0"/>
              <a:t>B</a:t>
            </a:r>
            <a:endParaRPr lang="en-US" dirty="0"/>
          </a:p>
          <a:p>
            <a:r>
              <a:rPr lang="en-US" b="1" dirty="0"/>
              <a:t>FROM:</a:t>
            </a:r>
            <a:r>
              <a:rPr lang="en-US" dirty="0"/>
              <a:t> </a:t>
            </a:r>
            <a:r>
              <a:rPr lang="en-US" i="1" dirty="0"/>
              <a:t>A</a:t>
            </a:r>
            <a:endParaRPr lang="en-US" dirty="0"/>
          </a:p>
          <a:p>
            <a:pPr algn="ctr"/>
            <a:endParaRPr lang="en-US" b="1" dirty="0"/>
          </a:p>
          <a:p>
            <a:pPr algn="ctr"/>
            <a:r>
              <a:rPr lang="en-US" dirty="0"/>
              <a:t>{DATA}</a:t>
            </a:r>
          </a:p>
        </p:txBody>
      </p:sp>
      <p:sp>
        <p:nvSpPr>
          <p:cNvPr id="12" name="Speech Bubble: Rectangle 11">
            <a:extLst>
              <a:ext uri="{FF2B5EF4-FFF2-40B4-BE49-F238E27FC236}">
                <a16:creationId xmlns:a16="http://schemas.microsoft.com/office/drawing/2014/main" id="{46DE86C2-5252-472C-9327-0F7B77497D7C}"/>
              </a:ext>
            </a:extLst>
          </p:cNvPr>
          <p:cNvSpPr/>
          <p:nvPr/>
        </p:nvSpPr>
        <p:spPr>
          <a:xfrm>
            <a:off x="6019800" y="1219200"/>
            <a:ext cx="1295400" cy="612648"/>
          </a:xfrm>
          <a:prstGeom prst="wedgeRectCallout">
            <a:avLst>
              <a:gd name="adj1" fmla="val -103307"/>
              <a:gd name="adj2" fmla="val 13262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Not for me!</a:t>
            </a:r>
          </a:p>
        </p:txBody>
      </p:sp>
      <p:sp>
        <p:nvSpPr>
          <p:cNvPr id="13" name="Speech Bubble: Rectangle 12">
            <a:extLst>
              <a:ext uri="{FF2B5EF4-FFF2-40B4-BE49-F238E27FC236}">
                <a16:creationId xmlns:a16="http://schemas.microsoft.com/office/drawing/2014/main" id="{9453FDF5-34B3-4EA0-9865-EF649F5B55B1}"/>
              </a:ext>
            </a:extLst>
          </p:cNvPr>
          <p:cNvSpPr/>
          <p:nvPr/>
        </p:nvSpPr>
        <p:spPr>
          <a:xfrm>
            <a:off x="6126483" y="4951476"/>
            <a:ext cx="1295400" cy="612648"/>
          </a:xfrm>
          <a:prstGeom prst="wedgeRectCallout">
            <a:avLst>
              <a:gd name="adj1" fmla="val -103307"/>
              <a:gd name="adj2" fmla="val 13262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Not for me!</a:t>
            </a:r>
          </a:p>
        </p:txBody>
      </p:sp>
    </p:spTree>
    <p:extLst>
      <p:ext uri="{BB962C8B-B14F-4D97-AF65-F5344CB8AC3E}">
        <p14:creationId xmlns:p14="http://schemas.microsoft.com/office/powerpoint/2010/main" val="22831305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3ACDFA-E427-430A-893A-202356DA1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Modern Ethernet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640C54-DD01-42F0-8387-E2654986DF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Switches ensure the data is delivered to the right node</a:t>
            </a:r>
          </a:p>
          <a:p>
            <a:r>
              <a:rPr lang="en-US" dirty="0"/>
              <a:t>Broadcast (flooding) used to find a node the first time</a:t>
            </a:r>
          </a:p>
          <a:p>
            <a:r>
              <a:rPr lang="en-US" dirty="0"/>
              <a:t>Much more efficient; enables 100Mbs+</a:t>
            </a:r>
          </a:p>
        </p:txBody>
      </p:sp>
    </p:spTree>
    <p:extLst>
      <p:ext uri="{BB962C8B-B14F-4D97-AF65-F5344CB8AC3E}">
        <p14:creationId xmlns:p14="http://schemas.microsoft.com/office/powerpoint/2010/main" val="23568792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be 3">
            <a:extLst>
              <a:ext uri="{FF2B5EF4-FFF2-40B4-BE49-F238E27FC236}">
                <a16:creationId xmlns:a16="http://schemas.microsoft.com/office/drawing/2014/main" id="{2AA0AC51-9963-48C3-9F84-D8C96847CEC8}"/>
              </a:ext>
            </a:extLst>
          </p:cNvPr>
          <p:cNvSpPr/>
          <p:nvPr/>
        </p:nvSpPr>
        <p:spPr>
          <a:xfrm>
            <a:off x="1143000" y="2857500"/>
            <a:ext cx="1981200" cy="114300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ADDRESS:</a:t>
            </a:r>
            <a:r>
              <a:rPr lang="en-US" dirty="0"/>
              <a:t> A</a:t>
            </a:r>
            <a:endParaRPr lang="en-US" b="1" dirty="0"/>
          </a:p>
        </p:txBody>
      </p:sp>
      <p:sp>
        <p:nvSpPr>
          <p:cNvPr id="6" name="Cube 5">
            <a:extLst>
              <a:ext uri="{FF2B5EF4-FFF2-40B4-BE49-F238E27FC236}">
                <a16:creationId xmlns:a16="http://schemas.microsoft.com/office/drawing/2014/main" id="{57436F12-DFBC-433A-BA4B-2AB971C386CD}"/>
              </a:ext>
            </a:extLst>
          </p:cNvPr>
          <p:cNvSpPr/>
          <p:nvPr/>
        </p:nvSpPr>
        <p:spPr>
          <a:xfrm>
            <a:off x="5791202" y="2857500"/>
            <a:ext cx="1981200" cy="114300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ADDRESS:</a:t>
            </a:r>
            <a:r>
              <a:rPr lang="en-US" dirty="0"/>
              <a:t> B</a:t>
            </a:r>
            <a:endParaRPr lang="en-US" b="1" dirty="0"/>
          </a:p>
        </p:txBody>
      </p:sp>
      <p:sp>
        <p:nvSpPr>
          <p:cNvPr id="7" name="Cube 6">
            <a:extLst>
              <a:ext uri="{FF2B5EF4-FFF2-40B4-BE49-F238E27FC236}">
                <a16:creationId xmlns:a16="http://schemas.microsoft.com/office/drawing/2014/main" id="{7D3A6D2B-3602-4536-BF36-25F9CBBF956F}"/>
              </a:ext>
            </a:extLst>
          </p:cNvPr>
          <p:cNvSpPr/>
          <p:nvPr/>
        </p:nvSpPr>
        <p:spPr>
          <a:xfrm>
            <a:off x="3352800" y="4572000"/>
            <a:ext cx="1981200" cy="114300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ADDRESS:</a:t>
            </a:r>
            <a:r>
              <a:rPr lang="en-US" dirty="0"/>
              <a:t> D</a:t>
            </a:r>
            <a:endParaRPr lang="en-US" b="1" dirty="0"/>
          </a:p>
        </p:txBody>
      </p:sp>
      <p:sp>
        <p:nvSpPr>
          <p:cNvPr id="8" name="Cube 7">
            <a:extLst>
              <a:ext uri="{FF2B5EF4-FFF2-40B4-BE49-F238E27FC236}">
                <a16:creationId xmlns:a16="http://schemas.microsoft.com/office/drawing/2014/main" id="{FCBC6C0D-AE37-4798-AF46-27DBE94799F6}"/>
              </a:ext>
            </a:extLst>
          </p:cNvPr>
          <p:cNvSpPr/>
          <p:nvPr/>
        </p:nvSpPr>
        <p:spPr>
          <a:xfrm>
            <a:off x="3352800" y="990600"/>
            <a:ext cx="1981200" cy="114300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ADDRESS:</a:t>
            </a:r>
            <a:r>
              <a:rPr lang="en-US" dirty="0"/>
              <a:t> C</a:t>
            </a:r>
            <a:endParaRPr lang="en-US" b="1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0535800-3964-49A7-9E99-F034D0032EB3}"/>
              </a:ext>
            </a:extLst>
          </p:cNvPr>
          <p:cNvSpPr/>
          <p:nvPr/>
        </p:nvSpPr>
        <p:spPr>
          <a:xfrm>
            <a:off x="1143000" y="4114800"/>
            <a:ext cx="1874519" cy="11430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TO: </a:t>
            </a:r>
            <a:r>
              <a:rPr lang="en-US" dirty="0"/>
              <a:t> </a:t>
            </a:r>
            <a:r>
              <a:rPr lang="en-US" i="1" dirty="0"/>
              <a:t>B</a:t>
            </a:r>
            <a:endParaRPr lang="en-US" dirty="0"/>
          </a:p>
          <a:p>
            <a:r>
              <a:rPr lang="en-US" b="1" dirty="0"/>
              <a:t>FROM:</a:t>
            </a:r>
            <a:r>
              <a:rPr lang="en-US" dirty="0"/>
              <a:t> </a:t>
            </a:r>
            <a:r>
              <a:rPr lang="en-US" i="1" dirty="0"/>
              <a:t>A</a:t>
            </a:r>
            <a:endParaRPr lang="en-US" dirty="0"/>
          </a:p>
          <a:p>
            <a:pPr algn="ctr"/>
            <a:endParaRPr lang="en-US" b="1" dirty="0"/>
          </a:p>
          <a:p>
            <a:pPr algn="ctr"/>
            <a:r>
              <a:rPr lang="en-US" dirty="0"/>
              <a:t>{DATA}</a:t>
            </a:r>
          </a:p>
        </p:txBody>
      </p:sp>
      <p:sp>
        <p:nvSpPr>
          <p:cNvPr id="13" name="Speech Bubble: Rectangle 12">
            <a:extLst>
              <a:ext uri="{FF2B5EF4-FFF2-40B4-BE49-F238E27FC236}">
                <a16:creationId xmlns:a16="http://schemas.microsoft.com/office/drawing/2014/main" id="{9453FDF5-34B3-4EA0-9865-EF649F5B55B1}"/>
              </a:ext>
            </a:extLst>
          </p:cNvPr>
          <p:cNvSpPr/>
          <p:nvPr/>
        </p:nvSpPr>
        <p:spPr>
          <a:xfrm>
            <a:off x="6126482" y="4951476"/>
            <a:ext cx="2255517" cy="1296924"/>
          </a:xfrm>
          <a:prstGeom prst="wedgeRectCallout">
            <a:avLst>
              <a:gd name="adj1" fmla="val -118505"/>
              <a:gd name="adj2" fmla="val -156893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Message from A on port 1. No idea where B is yet…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E566DC4-CEDA-4DCB-981A-39A211430983}"/>
              </a:ext>
            </a:extLst>
          </p:cNvPr>
          <p:cNvSpPr/>
          <p:nvPr/>
        </p:nvSpPr>
        <p:spPr>
          <a:xfrm>
            <a:off x="3810000" y="2895600"/>
            <a:ext cx="1066800" cy="9144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SWITCH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EAE5733C-E632-43CF-90C7-9623D0E4A5EE}"/>
              </a:ext>
            </a:extLst>
          </p:cNvPr>
          <p:cNvSpPr/>
          <p:nvPr/>
        </p:nvSpPr>
        <p:spPr>
          <a:xfrm>
            <a:off x="3132840" y="3186684"/>
            <a:ext cx="677160" cy="484632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1049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be 3">
            <a:extLst>
              <a:ext uri="{FF2B5EF4-FFF2-40B4-BE49-F238E27FC236}">
                <a16:creationId xmlns:a16="http://schemas.microsoft.com/office/drawing/2014/main" id="{2AA0AC51-9963-48C3-9F84-D8C96847CEC8}"/>
              </a:ext>
            </a:extLst>
          </p:cNvPr>
          <p:cNvSpPr/>
          <p:nvPr/>
        </p:nvSpPr>
        <p:spPr>
          <a:xfrm>
            <a:off x="1143000" y="2857500"/>
            <a:ext cx="1981200" cy="114300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ADDRESS:</a:t>
            </a:r>
            <a:r>
              <a:rPr lang="en-US" dirty="0"/>
              <a:t> A</a:t>
            </a:r>
            <a:endParaRPr lang="en-US" b="1" dirty="0"/>
          </a:p>
        </p:txBody>
      </p:sp>
      <p:sp>
        <p:nvSpPr>
          <p:cNvPr id="6" name="Cube 5">
            <a:extLst>
              <a:ext uri="{FF2B5EF4-FFF2-40B4-BE49-F238E27FC236}">
                <a16:creationId xmlns:a16="http://schemas.microsoft.com/office/drawing/2014/main" id="{57436F12-DFBC-433A-BA4B-2AB971C386CD}"/>
              </a:ext>
            </a:extLst>
          </p:cNvPr>
          <p:cNvSpPr/>
          <p:nvPr/>
        </p:nvSpPr>
        <p:spPr>
          <a:xfrm>
            <a:off x="5791202" y="2857500"/>
            <a:ext cx="1981200" cy="114300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ADDRESS:</a:t>
            </a:r>
            <a:r>
              <a:rPr lang="en-US" dirty="0"/>
              <a:t> B</a:t>
            </a:r>
            <a:endParaRPr lang="en-US" b="1" dirty="0"/>
          </a:p>
        </p:txBody>
      </p:sp>
      <p:sp>
        <p:nvSpPr>
          <p:cNvPr id="7" name="Cube 6">
            <a:extLst>
              <a:ext uri="{FF2B5EF4-FFF2-40B4-BE49-F238E27FC236}">
                <a16:creationId xmlns:a16="http://schemas.microsoft.com/office/drawing/2014/main" id="{7D3A6D2B-3602-4536-BF36-25F9CBBF956F}"/>
              </a:ext>
            </a:extLst>
          </p:cNvPr>
          <p:cNvSpPr/>
          <p:nvPr/>
        </p:nvSpPr>
        <p:spPr>
          <a:xfrm>
            <a:off x="3352800" y="4572000"/>
            <a:ext cx="1981200" cy="114300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ADDRESS:</a:t>
            </a:r>
            <a:r>
              <a:rPr lang="en-US" dirty="0"/>
              <a:t> D</a:t>
            </a:r>
            <a:endParaRPr lang="en-US" b="1" dirty="0"/>
          </a:p>
        </p:txBody>
      </p:sp>
      <p:sp>
        <p:nvSpPr>
          <p:cNvPr id="8" name="Cube 7">
            <a:extLst>
              <a:ext uri="{FF2B5EF4-FFF2-40B4-BE49-F238E27FC236}">
                <a16:creationId xmlns:a16="http://schemas.microsoft.com/office/drawing/2014/main" id="{FCBC6C0D-AE37-4798-AF46-27DBE94799F6}"/>
              </a:ext>
            </a:extLst>
          </p:cNvPr>
          <p:cNvSpPr/>
          <p:nvPr/>
        </p:nvSpPr>
        <p:spPr>
          <a:xfrm>
            <a:off x="3352800" y="990600"/>
            <a:ext cx="1981200" cy="114300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ADDRESS:</a:t>
            </a:r>
            <a:r>
              <a:rPr lang="en-US" dirty="0"/>
              <a:t> C</a:t>
            </a:r>
            <a:endParaRPr lang="en-US" b="1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0535800-3964-49A7-9E99-F034D0032EB3}"/>
              </a:ext>
            </a:extLst>
          </p:cNvPr>
          <p:cNvSpPr/>
          <p:nvPr/>
        </p:nvSpPr>
        <p:spPr>
          <a:xfrm>
            <a:off x="1143000" y="4114800"/>
            <a:ext cx="1874519" cy="11430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TO: </a:t>
            </a:r>
            <a:r>
              <a:rPr lang="en-US" dirty="0"/>
              <a:t> </a:t>
            </a:r>
            <a:r>
              <a:rPr lang="en-US" i="1" dirty="0"/>
              <a:t>B</a:t>
            </a:r>
            <a:endParaRPr lang="en-US" dirty="0"/>
          </a:p>
          <a:p>
            <a:r>
              <a:rPr lang="en-US" b="1" dirty="0"/>
              <a:t>FROM:</a:t>
            </a:r>
            <a:r>
              <a:rPr lang="en-US" dirty="0"/>
              <a:t> </a:t>
            </a:r>
            <a:r>
              <a:rPr lang="en-US" i="1" dirty="0"/>
              <a:t>A</a:t>
            </a:r>
            <a:endParaRPr lang="en-US" dirty="0"/>
          </a:p>
          <a:p>
            <a:pPr algn="ctr"/>
            <a:endParaRPr lang="en-US" b="1" dirty="0"/>
          </a:p>
          <a:p>
            <a:pPr algn="ctr"/>
            <a:r>
              <a:rPr lang="en-US" dirty="0"/>
              <a:t>{DATA}</a:t>
            </a:r>
          </a:p>
        </p:txBody>
      </p:sp>
      <p:sp>
        <p:nvSpPr>
          <p:cNvPr id="13" name="Speech Bubble: Rectangle 12">
            <a:extLst>
              <a:ext uri="{FF2B5EF4-FFF2-40B4-BE49-F238E27FC236}">
                <a16:creationId xmlns:a16="http://schemas.microsoft.com/office/drawing/2014/main" id="{9453FDF5-34B3-4EA0-9865-EF649F5B55B1}"/>
              </a:ext>
            </a:extLst>
          </p:cNvPr>
          <p:cNvSpPr/>
          <p:nvPr/>
        </p:nvSpPr>
        <p:spPr>
          <a:xfrm>
            <a:off x="6126482" y="4951476"/>
            <a:ext cx="2255517" cy="1296924"/>
          </a:xfrm>
          <a:prstGeom prst="wedgeRectCallout">
            <a:avLst>
              <a:gd name="adj1" fmla="val -118505"/>
              <a:gd name="adj2" fmla="val -156893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Send message to all ports except port 1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E566DC4-CEDA-4DCB-981A-39A211430983}"/>
              </a:ext>
            </a:extLst>
          </p:cNvPr>
          <p:cNvSpPr/>
          <p:nvPr/>
        </p:nvSpPr>
        <p:spPr>
          <a:xfrm>
            <a:off x="3810000" y="2895600"/>
            <a:ext cx="1066800" cy="9144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SWITCH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EAE5733C-E632-43CF-90C7-9623D0E4A5EE}"/>
              </a:ext>
            </a:extLst>
          </p:cNvPr>
          <p:cNvSpPr/>
          <p:nvPr/>
        </p:nvSpPr>
        <p:spPr>
          <a:xfrm>
            <a:off x="4995420" y="3186684"/>
            <a:ext cx="677160" cy="484632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6F23F610-50D7-4ED9-B079-61F03078E5B9}"/>
              </a:ext>
            </a:extLst>
          </p:cNvPr>
          <p:cNvSpPr/>
          <p:nvPr/>
        </p:nvSpPr>
        <p:spPr>
          <a:xfrm rot="16200000">
            <a:off x="4004820" y="2262072"/>
            <a:ext cx="677160" cy="484632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52100CAC-21C7-4BD4-AB0B-66E7A1516F29}"/>
              </a:ext>
            </a:extLst>
          </p:cNvPr>
          <p:cNvSpPr/>
          <p:nvPr/>
        </p:nvSpPr>
        <p:spPr>
          <a:xfrm rot="5400000">
            <a:off x="4004820" y="3980892"/>
            <a:ext cx="677160" cy="484632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425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be 3">
            <a:extLst>
              <a:ext uri="{FF2B5EF4-FFF2-40B4-BE49-F238E27FC236}">
                <a16:creationId xmlns:a16="http://schemas.microsoft.com/office/drawing/2014/main" id="{2AA0AC51-9963-48C3-9F84-D8C96847CEC8}"/>
              </a:ext>
            </a:extLst>
          </p:cNvPr>
          <p:cNvSpPr/>
          <p:nvPr/>
        </p:nvSpPr>
        <p:spPr>
          <a:xfrm>
            <a:off x="1143000" y="2857500"/>
            <a:ext cx="1981200" cy="114300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ADDRESS:</a:t>
            </a:r>
            <a:r>
              <a:rPr lang="en-US" dirty="0"/>
              <a:t> A</a:t>
            </a:r>
            <a:endParaRPr lang="en-US" b="1" dirty="0"/>
          </a:p>
        </p:txBody>
      </p:sp>
      <p:sp>
        <p:nvSpPr>
          <p:cNvPr id="6" name="Cube 5">
            <a:extLst>
              <a:ext uri="{FF2B5EF4-FFF2-40B4-BE49-F238E27FC236}">
                <a16:creationId xmlns:a16="http://schemas.microsoft.com/office/drawing/2014/main" id="{57436F12-DFBC-433A-BA4B-2AB971C386CD}"/>
              </a:ext>
            </a:extLst>
          </p:cNvPr>
          <p:cNvSpPr/>
          <p:nvPr/>
        </p:nvSpPr>
        <p:spPr>
          <a:xfrm>
            <a:off x="5791202" y="2857500"/>
            <a:ext cx="1981200" cy="114300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ADDRESS:</a:t>
            </a:r>
            <a:r>
              <a:rPr lang="en-US" dirty="0"/>
              <a:t> B</a:t>
            </a:r>
            <a:endParaRPr lang="en-US" b="1" dirty="0"/>
          </a:p>
        </p:txBody>
      </p:sp>
      <p:sp>
        <p:nvSpPr>
          <p:cNvPr id="7" name="Cube 6">
            <a:extLst>
              <a:ext uri="{FF2B5EF4-FFF2-40B4-BE49-F238E27FC236}">
                <a16:creationId xmlns:a16="http://schemas.microsoft.com/office/drawing/2014/main" id="{7D3A6D2B-3602-4536-BF36-25F9CBBF956F}"/>
              </a:ext>
            </a:extLst>
          </p:cNvPr>
          <p:cNvSpPr/>
          <p:nvPr/>
        </p:nvSpPr>
        <p:spPr>
          <a:xfrm>
            <a:off x="3352800" y="4572000"/>
            <a:ext cx="1981200" cy="114300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ADDRESS:</a:t>
            </a:r>
            <a:r>
              <a:rPr lang="en-US" dirty="0"/>
              <a:t> D</a:t>
            </a:r>
            <a:endParaRPr lang="en-US" b="1" dirty="0"/>
          </a:p>
        </p:txBody>
      </p:sp>
      <p:sp>
        <p:nvSpPr>
          <p:cNvPr id="8" name="Cube 7">
            <a:extLst>
              <a:ext uri="{FF2B5EF4-FFF2-40B4-BE49-F238E27FC236}">
                <a16:creationId xmlns:a16="http://schemas.microsoft.com/office/drawing/2014/main" id="{FCBC6C0D-AE37-4798-AF46-27DBE94799F6}"/>
              </a:ext>
            </a:extLst>
          </p:cNvPr>
          <p:cNvSpPr/>
          <p:nvPr/>
        </p:nvSpPr>
        <p:spPr>
          <a:xfrm>
            <a:off x="3352800" y="990600"/>
            <a:ext cx="1981200" cy="114300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ADDRESS:</a:t>
            </a:r>
            <a:r>
              <a:rPr lang="en-US" dirty="0"/>
              <a:t> C</a:t>
            </a:r>
            <a:endParaRPr lang="en-US" b="1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0535800-3964-49A7-9E99-F034D0032EB3}"/>
              </a:ext>
            </a:extLst>
          </p:cNvPr>
          <p:cNvSpPr/>
          <p:nvPr/>
        </p:nvSpPr>
        <p:spPr>
          <a:xfrm>
            <a:off x="5925378" y="1559743"/>
            <a:ext cx="1874519" cy="11430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TO: </a:t>
            </a:r>
            <a:r>
              <a:rPr lang="en-US" dirty="0"/>
              <a:t> </a:t>
            </a:r>
            <a:r>
              <a:rPr lang="en-US" i="1" dirty="0"/>
              <a:t>A</a:t>
            </a:r>
            <a:endParaRPr lang="en-US" dirty="0"/>
          </a:p>
          <a:p>
            <a:r>
              <a:rPr lang="en-US" b="1" dirty="0"/>
              <a:t>FROM:</a:t>
            </a:r>
            <a:r>
              <a:rPr lang="en-US" dirty="0"/>
              <a:t> </a:t>
            </a:r>
            <a:r>
              <a:rPr lang="en-US" i="1" dirty="0"/>
              <a:t>B</a:t>
            </a:r>
            <a:endParaRPr lang="en-US" dirty="0"/>
          </a:p>
          <a:p>
            <a:pPr algn="ctr"/>
            <a:endParaRPr lang="en-US" b="1" dirty="0"/>
          </a:p>
          <a:p>
            <a:pPr algn="ctr"/>
            <a:r>
              <a:rPr lang="en-US" dirty="0"/>
              <a:t>{DATA}</a:t>
            </a:r>
          </a:p>
        </p:txBody>
      </p:sp>
      <p:sp>
        <p:nvSpPr>
          <p:cNvPr id="13" name="Speech Bubble: Rectangle 12">
            <a:extLst>
              <a:ext uri="{FF2B5EF4-FFF2-40B4-BE49-F238E27FC236}">
                <a16:creationId xmlns:a16="http://schemas.microsoft.com/office/drawing/2014/main" id="{9453FDF5-34B3-4EA0-9865-EF649F5B55B1}"/>
              </a:ext>
            </a:extLst>
          </p:cNvPr>
          <p:cNvSpPr/>
          <p:nvPr/>
        </p:nvSpPr>
        <p:spPr>
          <a:xfrm>
            <a:off x="6126482" y="4951476"/>
            <a:ext cx="2255517" cy="1296924"/>
          </a:xfrm>
          <a:prstGeom prst="wedgeRectCallout">
            <a:avLst>
              <a:gd name="adj1" fmla="val -118505"/>
              <a:gd name="adj2" fmla="val -156893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 is sending a message on port 3. I’ll remember that…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E566DC4-CEDA-4DCB-981A-39A211430983}"/>
              </a:ext>
            </a:extLst>
          </p:cNvPr>
          <p:cNvSpPr/>
          <p:nvPr/>
        </p:nvSpPr>
        <p:spPr>
          <a:xfrm>
            <a:off x="3810000" y="2895600"/>
            <a:ext cx="1066800" cy="9144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SWITCH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EAE5733C-E632-43CF-90C7-9623D0E4A5EE}"/>
              </a:ext>
            </a:extLst>
          </p:cNvPr>
          <p:cNvSpPr/>
          <p:nvPr/>
        </p:nvSpPr>
        <p:spPr>
          <a:xfrm rot="10800000">
            <a:off x="4995420" y="3186684"/>
            <a:ext cx="677160" cy="484632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8873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be 3">
            <a:extLst>
              <a:ext uri="{FF2B5EF4-FFF2-40B4-BE49-F238E27FC236}">
                <a16:creationId xmlns:a16="http://schemas.microsoft.com/office/drawing/2014/main" id="{2AA0AC51-9963-48C3-9F84-D8C96847CEC8}"/>
              </a:ext>
            </a:extLst>
          </p:cNvPr>
          <p:cNvSpPr/>
          <p:nvPr/>
        </p:nvSpPr>
        <p:spPr>
          <a:xfrm>
            <a:off x="1143000" y="2857500"/>
            <a:ext cx="1981200" cy="114300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ADDRESS:</a:t>
            </a:r>
            <a:r>
              <a:rPr lang="en-US" dirty="0"/>
              <a:t> A</a:t>
            </a:r>
            <a:endParaRPr lang="en-US" b="1" dirty="0"/>
          </a:p>
        </p:txBody>
      </p:sp>
      <p:sp>
        <p:nvSpPr>
          <p:cNvPr id="6" name="Cube 5">
            <a:extLst>
              <a:ext uri="{FF2B5EF4-FFF2-40B4-BE49-F238E27FC236}">
                <a16:creationId xmlns:a16="http://schemas.microsoft.com/office/drawing/2014/main" id="{57436F12-DFBC-433A-BA4B-2AB971C386CD}"/>
              </a:ext>
            </a:extLst>
          </p:cNvPr>
          <p:cNvSpPr/>
          <p:nvPr/>
        </p:nvSpPr>
        <p:spPr>
          <a:xfrm>
            <a:off x="5791202" y="2857500"/>
            <a:ext cx="1981200" cy="114300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ADDRESS:</a:t>
            </a:r>
            <a:r>
              <a:rPr lang="en-US" dirty="0"/>
              <a:t> B</a:t>
            </a:r>
            <a:endParaRPr lang="en-US" b="1" dirty="0"/>
          </a:p>
        </p:txBody>
      </p:sp>
      <p:sp>
        <p:nvSpPr>
          <p:cNvPr id="7" name="Cube 6">
            <a:extLst>
              <a:ext uri="{FF2B5EF4-FFF2-40B4-BE49-F238E27FC236}">
                <a16:creationId xmlns:a16="http://schemas.microsoft.com/office/drawing/2014/main" id="{7D3A6D2B-3602-4536-BF36-25F9CBBF956F}"/>
              </a:ext>
            </a:extLst>
          </p:cNvPr>
          <p:cNvSpPr/>
          <p:nvPr/>
        </p:nvSpPr>
        <p:spPr>
          <a:xfrm>
            <a:off x="3352800" y="4572000"/>
            <a:ext cx="1981200" cy="114300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ADDRESS:</a:t>
            </a:r>
            <a:r>
              <a:rPr lang="en-US" dirty="0"/>
              <a:t> D</a:t>
            </a:r>
            <a:endParaRPr lang="en-US" b="1" dirty="0"/>
          </a:p>
        </p:txBody>
      </p:sp>
      <p:sp>
        <p:nvSpPr>
          <p:cNvPr id="8" name="Cube 7">
            <a:extLst>
              <a:ext uri="{FF2B5EF4-FFF2-40B4-BE49-F238E27FC236}">
                <a16:creationId xmlns:a16="http://schemas.microsoft.com/office/drawing/2014/main" id="{FCBC6C0D-AE37-4798-AF46-27DBE94799F6}"/>
              </a:ext>
            </a:extLst>
          </p:cNvPr>
          <p:cNvSpPr/>
          <p:nvPr/>
        </p:nvSpPr>
        <p:spPr>
          <a:xfrm>
            <a:off x="3352800" y="990600"/>
            <a:ext cx="1981200" cy="114300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ADDRESS:</a:t>
            </a:r>
            <a:r>
              <a:rPr lang="en-US" dirty="0"/>
              <a:t> C</a:t>
            </a:r>
            <a:endParaRPr lang="en-US" b="1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0535800-3964-49A7-9E99-F034D0032EB3}"/>
              </a:ext>
            </a:extLst>
          </p:cNvPr>
          <p:cNvSpPr/>
          <p:nvPr/>
        </p:nvSpPr>
        <p:spPr>
          <a:xfrm>
            <a:off x="5925378" y="1559743"/>
            <a:ext cx="1874519" cy="11430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TO: </a:t>
            </a:r>
            <a:r>
              <a:rPr lang="en-US" dirty="0"/>
              <a:t> </a:t>
            </a:r>
            <a:r>
              <a:rPr lang="en-US" i="1" dirty="0"/>
              <a:t>A</a:t>
            </a:r>
            <a:endParaRPr lang="en-US" dirty="0"/>
          </a:p>
          <a:p>
            <a:r>
              <a:rPr lang="en-US" b="1" dirty="0"/>
              <a:t>FROM:</a:t>
            </a:r>
            <a:r>
              <a:rPr lang="en-US" dirty="0"/>
              <a:t> </a:t>
            </a:r>
            <a:r>
              <a:rPr lang="en-US" i="1" dirty="0"/>
              <a:t>B</a:t>
            </a:r>
            <a:endParaRPr lang="en-US" dirty="0"/>
          </a:p>
          <a:p>
            <a:pPr algn="ctr"/>
            <a:endParaRPr lang="en-US" b="1" dirty="0"/>
          </a:p>
          <a:p>
            <a:pPr algn="ctr"/>
            <a:r>
              <a:rPr lang="en-US" dirty="0"/>
              <a:t>{DATA}</a:t>
            </a:r>
          </a:p>
        </p:txBody>
      </p:sp>
      <p:sp>
        <p:nvSpPr>
          <p:cNvPr id="13" name="Speech Bubble: Rectangle 12">
            <a:extLst>
              <a:ext uri="{FF2B5EF4-FFF2-40B4-BE49-F238E27FC236}">
                <a16:creationId xmlns:a16="http://schemas.microsoft.com/office/drawing/2014/main" id="{9453FDF5-34B3-4EA0-9865-EF649F5B55B1}"/>
              </a:ext>
            </a:extLst>
          </p:cNvPr>
          <p:cNvSpPr/>
          <p:nvPr/>
        </p:nvSpPr>
        <p:spPr>
          <a:xfrm>
            <a:off x="6126482" y="4951476"/>
            <a:ext cx="2255517" cy="1296924"/>
          </a:xfrm>
          <a:prstGeom prst="wedgeRectCallout">
            <a:avLst>
              <a:gd name="adj1" fmla="val -118505"/>
              <a:gd name="adj2" fmla="val -156893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Sending message to port 1, because that’s where A was last time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E566DC4-CEDA-4DCB-981A-39A211430983}"/>
              </a:ext>
            </a:extLst>
          </p:cNvPr>
          <p:cNvSpPr/>
          <p:nvPr/>
        </p:nvSpPr>
        <p:spPr>
          <a:xfrm>
            <a:off x="3810000" y="2895600"/>
            <a:ext cx="1066800" cy="9144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SWITCH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EAE5733C-E632-43CF-90C7-9623D0E4A5EE}"/>
              </a:ext>
            </a:extLst>
          </p:cNvPr>
          <p:cNvSpPr/>
          <p:nvPr/>
        </p:nvSpPr>
        <p:spPr>
          <a:xfrm rot="10800000">
            <a:off x="3059782" y="3186684"/>
            <a:ext cx="677160" cy="484632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2936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3ACDFA-E427-430A-893A-202356DA1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IP Address Mapping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640C54-DD01-42F0-8387-E2654986DF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MAC addresses are great, but app layer doesn’t use them</a:t>
            </a:r>
          </a:p>
          <a:p>
            <a:r>
              <a:rPr lang="en-US" dirty="0"/>
              <a:t>Even when communicating on your LAN, you use IP </a:t>
            </a:r>
            <a:r>
              <a:rPr lang="en-US" dirty="0" err="1"/>
              <a:t>addrs</a:t>
            </a:r>
            <a:endParaRPr lang="en-US" dirty="0"/>
          </a:p>
          <a:p>
            <a:r>
              <a:rPr lang="en-US" dirty="0"/>
              <a:t>To communicate, IP-to-MAC address mapping required</a:t>
            </a:r>
          </a:p>
          <a:p>
            <a:r>
              <a:rPr lang="en-US" dirty="0"/>
              <a:t>Enter the Address Resolution Protocol (ARP)</a:t>
            </a:r>
          </a:p>
        </p:txBody>
      </p:sp>
    </p:spTree>
    <p:extLst>
      <p:ext uri="{BB962C8B-B14F-4D97-AF65-F5344CB8AC3E}">
        <p14:creationId xmlns:p14="http://schemas.microsoft.com/office/powerpoint/2010/main" val="12612767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1E0037-E753-4F06-8C77-B7D29DBD0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ARP Broadcast Discovery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241778-1951-4174-A9DD-21A5A8AF41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Every LAN has an explicit broadcast mechanism</a:t>
            </a:r>
          </a:p>
          <a:p>
            <a:r>
              <a:rPr lang="en-US" dirty="0"/>
              <a:t>Ethernet typically uses broadcast address </a:t>
            </a:r>
            <a:r>
              <a:rPr lang="en-US" b="1" i="1" dirty="0"/>
              <a:t>FF:FF:FF:FF:FF:FF</a:t>
            </a:r>
            <a:endParaRPr lang="en-US" dirty="0"/>
          </a:p>
          <a:p>
            <a:r>
              <a:rPr lang="en-US" dirty="0"/>
              <a:t>When IP with unknown MAC mapping needed, broadcast</a:t>
            </a:r>
          </a:p>
          <a:p>
            <a:r>
              <a:rPr lang="en-US" dirty="0"/>
              <a:t>Ask all nodes on the LAN “who has IP </a:t>
            </a:r>
            <a:r>
              <a:rPr lang="en-US" dirty="0" err="1"/>
              <a:t>addr</a:t>
            </a:r>
            <a:r>
              <a:rPr lang="en-US" dirty="0"/>
              <a:t> X, tell IP </a:t>
            </a:r>
            <a:r>
              <a:rPr lang="en-US" dirty="0" err="1"/>
              <a:t>addr</a:t>
            </a:r>
            <a:r>
              <a:rPr lang="en-US" dirty="0"/>
              <a:t> W”</a:t>
            </a:r>
          </a:p>
        </p:txBody>
      </p:sp>
    </p:spTree>
    <p:extLst>
      <p:ext uri="{BB962C8B-B14F-4D97-AF65-F5344CB8AC3E}">
        <p14:creationId xmlns:p14="http://schemas.microsoft.com/office/powerpoint/2010/main" val="15023603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be 3">
            <a:extLst>
              <a:ext uri="{FF2B5EF4-FFF2-40B4-BE49-F238E27FC236}">
                <a16:creationId xmlns:a16="http://schemas.microsoft.com/office/drawing/2014/main" id="{2AA0AC51-9963-48C3-9F84-D8C96847CEC8}"/>
              </a:ext>
            </a:extLst>
          </p:cNvPr>
          <p:cNvSpPr/>
          <p:nvPr/>
        </p:nvSpPr>
        <p:spPr>
          <a:xfrm>
            <a:off x="1143000" y="2857500"/>
            <a:ext cx="1981200" cy="114300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IP:</a:t>
            </a:r>
            <a:r>
              <a:rPr lang="en-US" dirty="0"/>
              <a:t> W</a:t>
            </a:r>
          </a:p>
          <a:p>
            <a:pPr algn="ctr"/>
            <a:r>
              <a:rPr lang="en-US" b="1" dirty="0"/>
              <a:t>MAC: A</a:t>
            </a:r>
          </a:p>
        </p:txBody>
      </p:sp>
      <p:sp>
        <p:nvSpPr>
          <p:cNvPr id="6" name="Cube 5">
            <a:extLst>
              <a:ext uri="{FF2B5EF4-FFF2-40B4-BE49-F238E27FC236}">
                <a16:creationId xmlns:a16="http://schemas.microsoft.com/office/drawing/2014/main" id="{57436F12-DFBC-433A-BA4B-2AB971C386CD}"/>
              </a:ext>
            </a:extLst>
          </p:cNvPr>
          <p:cNvSpPr/>
          <p:nvPr/>
        </p:nvSpPr>
        <p:spPr>
          <a:xfrm>
            <a:off x="5791202" y="2857500"/>
            <a:ext cx="1981200" cy="114300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IP: </a:t>
            </a:r>
            <a:r>
              <a:rPr lang="en-US" dirty="0"/>
              <a:t>X</a:t>
            </a:r>
            <a:endParaRPr lang="en-US" b="1" dirty="0"/>
          </a:p>
          <a:p>
            <a:pPr algn="ctr"/>
            <a:r>
              <a:rPr lang="en-US" b="1" dirty="0"/>
              <a:t>MAC: </a:t>
            </a:r>
            <a:r>
              <a:rPr lang="en-US" dirty="0"/>
              <a:t>B</a:t>
            </a:r>
            <a:endParaRPr lang="en-US" b="1" dirty="0"/>
          </a:p>
        </p:txBody>
      </p:sp>
      <p:sp>
        <p:nvSpPr>
          <p:cNvPr id="7" name="Cube 6">
            <a:extLst>
              <a:ext uri="{FF2B5EF4-FFF2-40B4-BE49-F238E27FC236}">
                <a16:creationId xmlns:a16="http://schemas.microsoft.com/office/drawing/2014/main" id="{7D3A6D2B-3602-4536-BF36-25F9CBBF956F}"/>
              </a:ext>
            </a:extLst>
          </p:cNvPr>
          <p:cNvSpPr/>
          <p:nvPr/>
        </p:nvSpPr>
        <p:spPr>
          <a:xfrm>
            <a:off x="3352800" y="4572000"/>
            <a:ext cx="1981200" cy="114300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IP: </a:t>
            </a:r>
            <a:r>
              <a:rPr lang="en-US" dirty="0"/>
              <a:t>Z</a:t>
            </a:r>
            <a:endParaRPr lang="en-US" b="1" dirty="0"/>
          </a:p>
          <a:p>
            <a:pPr algn="ctr"/>
            <a:r>
              <a:rPr lang="en-US" b="1" dirty="0"/>
              <a:t>MAC:</a:t>
            </a:r>
            <a:r>
              <a:rPr lang="en-US" dirty="0"/>
              <a:t> D</a:t>
            </a:r>
            <a:endParaRPr lang="en-US" b="1" dirty="0"/>
          </a:p>
        </p:txBody>
      </p:sp>
      <p:sp>
        <p:nvSpPr>
          <p:cNvPr id="8" name="Cube 7">
            <a:extLst>
              <a:ext uri="{FF2B5EF4-FFF2-40B4-BE49-F238E27FC236}">
                <a16:creationId xmlns:a16="http://schemas.microsoft.com/office/drawing/2014/main" id="{FCBC6C0D-AE37-4798-AF46-27DBE94799F6}"/>
              </a:ext>
            </a:extLst>
          </p:cNvPr>
          <p:cNvSpPr/>
          <p:nvPr/>
        </p:nvSpPr>
        <p:spPr>
          <a:xfrm>
            <a:off x="3352800" y="990600"/>
            <a:ext cx="1981200" cy="114300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IP: </a:t>
            </a:r>
            <a:r>
              <a:rPr lang="en-US" dirty="0"/>
              <a:t>Y</a:t>
            </a:r>
            <a:endParaRPr lang="en-US" b="1" dirty="0"/>
          </a:p>
          <a:p>
            <a:pPr algn="ctr"/>
            <a:r>
              <a:rPr lang="en-US" b="1" dirty="0"/>
              <a:t>MAC: </a:t>
            </a:r>
            <a:r>
              <a:rPr lang="en-US" dirty="0"/>
              <a:t>C</a:t>
            </a:r>
            <a:endParaRPr lang="en-US" b="1" dirty="0"/>
          </a:p>
        </p:txBody>
      </p:sp>
      <p:sp>
        <p:nvSpPr>
          <p:cNvPr id="2" name="Arrow: Bent-Up 1">
            <a:extLst>
              <a:ext uri="{FF2B5EF4-FFF2-40B4-BE49-F238E27FC236}">
                <a16:creationId xmlns:a16="http://schemas.microsoft.com/office/drawing/2014/main" id="{BE9BB8E0-2D29-4A28-87ED-111E842CB533}"/>
              </a:ext>
            </a:extLst>
          </p:cNvPr>
          <p:cNvSpPr/>
          <p:nvPr/>
        </p:nvSpPr>
        <p:spPr>
          <a:xfrm>
            <a:off x="3434090" y="2133600"/>
            <a:ext cx="1290310" cy="1429496"/>
          </a:xfrm>
          <a:prstGeom prst="bentUp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Bent-Up 8">
            <a:extLst>
              <a:ext uri="{FF2B5EF4-FFF2-40B4-BE49-F238E27FC236}">
                <a16:creationId xmlns:a16="http://schemas.microsoft.com/office/drawing/2014/main" id="{45BCB329-916A-4A87-B028-4CB9F7E02A8D}"/>
              </a:ext>
            </a:extLst>
          </p:cNvPr>
          <p:cNvSpPr/>
          <p:nvPr/>
        </p:nvSpPr>
        <p:spPr>
          <a:xfrm flipV="1">
            <a:off x="3441946" y="3240464"/>
            <a:ext cx="1282454" cy="1255336"/>
          </a:xfrm>
          <a:prstGeom prst="bentUp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1313C226-DA67-4022-AB0D-CF7C2FAE947B}"/>
              </a:ext>
            </a:extLst>
          </p:cNvPr>
          <p:cNvSpPr/>
          <p:nvPr/>
        </p:nvSpPr>
        <p:spPr>
          <a:xfrm>
            <a:off x="3412880" y="3110484"/>
            <a:ext cx="2302120" cy="623316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BOADCAST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0535800-3964-49A7-9E99-F034D0032EB3}"/>
              </a:ext>
            </a:extLst>
          </p:cNvPr>
          <p:cNvSpPr/>
          <p:nvPr/>
        </p:nvSpPr>
        <p:spPr>
          <a:xfrm>
            <a:off x="1143000" y="4114800"/>
            <a:ext cx="1874519" cy="144932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TO: </a:t>
            </a:r>
            <a:r>
              <a:rPr lang="en-US" dirty="0"/>
              <a:t> </a:t>
            </a:r>
            <a:r>
              <a:rPr lang="en-US" i="1" dirty="0"/>
              <a:t>ALL</a:t>
            </a:r>
            <a:endParaRPr lang="en-US" dirty="0"/>
          </a:p>
          <a:p>
            <a:r>
              <a:rPr lang="en-US" b="1" dirty="0"/>
              <a:t>FROM: </a:t>
            </a:r>
            <a:r>
              <a:rPr lang="en-US" dirty="0"/>
              <a:t>A</a:t>
            </a:r>
          </a:p>
          <a:p>
            <a:endParaRPr lang="en-US" dirty="0"/>
          </a:p>
          <a:p>
            <a:r>
              <a:rPr lang="en-US" dirty="0"/>
              <a:t>Who has IP X? Tell IP W</a:t>
            </a:r>
          </a:p>
        </p:txBody>
      </p:sp>
      <p:sp>
        <p:nvSpPr>
          <p:cNvPr id="13" name="Speech Bubble: Rectangle 12">
            <a:extLst>
              <a:ext uri="{FF2B5EF4-FFF2-40B4-BE49-F238E27FC236}">
                <a16:creationId xmlns:a16="http://schemas.microsoft.com/office/drawing/2014/main" id="{9453FDF5-34B3-4EA0-9865-EF649F5B55B1}"/>
              </a:ext>
            </a:extLst>
          </p:cNvPr>
          <p:cNvSpPr/>
          <p:nvPr/>
        </p:nvSpPr>
        <p:spPr>
          <a:xfrm>
            <a:off x="6126482" y="4951476"/>
            <a:ext cx="1493517" cy="612648"/>
          </a:xfrm>
          <a:prstGeom prst="wedgeRectCallout">
            <a:avLst>
              <a:gd name="adj1" fmla="val -10160"/>
              <a:gd name="adj2" fmla="val -196001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Hey, that’s me!</a:t>
            </a:r>
          </a:p>
        </p:txBody>
      </p:sp>
    </p:spTree>
    <p:extLst>
      <p:ext uri="{BB962C8B-B14F-4D97-AF65-F5344CB8AC3E}">
        <p14:creationId xmlns:p14="http://schemas.microsoft.com/office/powerpoint/2010/main" val="35851658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37B806-68E9-4A1F-8D0A-20997D888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Computing 1980-2000 (</a:t>
            </a:r>
            <a:r>
              <a:rPr lang="en-US" dirty="0" err="1"/>
              <a:t>ish</a:t>
            </a:r>
            <a:r>
              <a:rPr lang="en-US" dirty="0"/>
              <a:t>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97FDAF-F6C3-4A95-911A-38C7162F76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002361" y="2765204"/>
            <a:ext cx="3270666" cy="25717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A66DE9A-84DE-4E02-B939-FA84936BA78F}"/>
              </a:ext>
            </a:extLst>
          </p:cNvPr>
          <p:cNvSpPr txBox="1"/>
          <p:nvPr/>
        </p:nvSpPr>
        <p:spPr>
          <a:xfrm>
            <a:off x="3002361" y="5439902"/>
            <a:ext cx="3270666" cy="196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75">
                <a:hlinkClick r:id="rId3" tooltip="http://pngimg.com/download/7704"/>
              </a:rPr>
              <a:t>This Photo</a:t>
            </a:r>
            <a:r>
              <a:rPr lang="en-US" sz="675"/>
              <a:t> by Unknown Author is licensed under </a:t>
            </a:r>
            <a:r>
              <a:rPr lang="en-US" sz="675">
                <a:hlinkClick r:id="rId4" tooltip="https://creativecommons.org/licenses/by-nc/3.0/"/>
              </a:rPr>
              <a:t>CC BY-NC</a:t>
            </a:r>
            <a:endParaRPr lang="en-US" sz="675"/>
          </a:p>
        </p:txBody>
      </p:sp>
    </p:spTree>
    <p:extLst>
      <p:ext uri="{BB962C8B-B14F-4D97-AF65-F5344CB8AC3E}">
        <p14:creationId xmlns:p14="http://schemas.microsoft.com/office/powerpoint/2010/main" val="19545612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be 3">
            <a:extLst>
              <a:ext uri="{FF2B5EF4-FFF2-40B4-BE49-F238E27FC236}">
                <a16:creationId xmlns:a16="http://schemas.microsoft.com/office/drawing/2014/main" id="{2AA0AC51-9963-48C3-9F84-D8C96847CEC8}"/>
              </a:ext>
            </a:extLst>
          </p:cNvPr>
          <p:cNvSpPr/>
          <p:nvPr/>
        </p:nvSpPr>
        <p:spPr>
          <a:xfrm>
            <a:off x="1143000" y="2857500"/>
            <a:ext cx="1981200" cy="114300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IP:</a:t>
            </a:r>
            <a:r>
              <a:rPr lang="en-US" dirty="0"/>
              <a:t> W</a:t>
            </a:r>
          </a:p>
          <a:p>
            <a:pPr algn="ctr"/>
            <a:r>
              <a:rPr lang="en-US" b="1" dirty="0"/>
              <a:t>MAC: A</a:t>
            </a:r>
          </a:p>
        </p:txBody>
      </p:sp>
      <p:sp>
        <p:nvSpPr>
          <p:cNvPr id="6" name="Cube 5">
            <a:extLst>
              <a:ext uri="{FF2B5EF4-FFF2-40B4-BE49-F238E27FC236}">
                <a16:creationId xmlns:a16="http://schemas.microsoft.com/office/drawing/2014/main" id="{57436F12-DFBC-433A-BA4B-2AB971C386CD}"/>
              </a:ext>
            </a:extLst>
          </p:cNvPr>
          <p:cNvSpPr/>
          <p:nvPr/>
        </p:nvSpPr>
        <p:spPr>
          <a:xfrm>
            <a:off x="5791202" y="2857500"/>
            <a:ext cx="1981200" cy="114300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IP: </a:t>
            </a:r>
            <a:r>
              <a:rPr lang="en-US" dirty="0"/>
              <a:t>X</a:t>
            </a:r>
            <a:endParaRPr lang="en-US" b="1" dirty="0"/>
          </a:p>
          <a:p>
            <a:pPr algn="ctr"/>
            <a:r>
              <a:rPr lang="en-US" b="1" dirty="0"/>
              <a:t>MAC: </a:t>
            </a:r>
            <a:r>
              <a:rPr lang="en-US" dirty="0"/>
              <a:t>B</a:t>
            </a:r>
            <a:endParaRPr lang="en-US" b="1" dirty="0"/>
          </a:p>
        </p:txBody>
      </p:sp>
      <p:sp>
        <p:nvSpPr>
          <p:cNvPr id="7" name="Cube 6">
            <a:extLst>
              <a:ext uri="{FF2B5EF4-FFF2-40B4-BE49-F238E27FC236}">
                <a16:creationId xmlns:a16="http://schemas.microsoft.com/office/drawing/2014/main" id="{7D3A6D2B-3602-4536-BF36-25F9CBBF956F}"/>
              </a:ext>
            </a:extLst>
          </p:cNvPr>
          <p:cNvSpPr/>
          <p:nvPr/>
        </p:nvSpPr>
        <p:spPr>
          <a:xfrm>
            <a:off x="3352800" y="4572000"/>
            <a:ext cx="1981200" cy="114300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IP: </a:t>
            </a:r>
            <a:r>
              <a:rPr lang="en-US" dirty="0"/>
              <a:t>Z</a:t>
            </a:r>
            <a:endParaRPr lang="en-US" b="1" dirty="0"/>
          </a:p>
          <a:p>
            <a:pPr algn="ctr"/>
            <a:r>
              <a:rPr lang="en-US" b="1" dirty="0"/>
              <a:t>MAC:</a:t>
            </a:r>
            <a:r>
              <a:rPr lang="en-US" dirty="0"/>
              <a:t> D</a:t>
            </a:r>
            <a:endParaRPr lang="en-US" b="1" dirty="0"/>
          </a:p>
        </p:txBody>
      </p:sp>
      <p:sp>
        <p:nvSpPr>
          <p:cNvPr id="8" name="Cube 7">
            <a:extLst>
              <a:ext uri="{FF2B5EF4-FFF2-40B4-BE49-F238E27FC236}">
                <a16:creationId xmlns:a16="http://schemas.microsoft.com/office/drawing/2014/main" id="{FCBC6C0D-AE37-4798-AF46-27DBE94799F6}"/>
              </a:ext>
            </a:extLst>
          </p:cNvPr>
          <p:cNvSpPr/>
          <p:nvPr/>
        </p:nvSpPr>
        <p:spPr>
          <a:xfrm>
            <a:off x="3352800" y="990600"/>
            <a:ext cx="1981200" cy="114300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IP: </a:t>
            </a:r>
            <a:r>
              <a:rPr lang="en-US" dirty="0"/>
              <a:t>Y</a:t>
            </a:r>
            <a:endParaRPr lang="en-US" b="1" dirty="0"/>
          </a:p>
          <a:p>
            <a:pPr algn="ctr"/>
            <a:r>
              <a:rPr lang="en-US" b="1" dirty="0"/>
              <a:t>MAC: </a:t>
            </a:r>
            <a:r>
              <a:rPr lang="en-US" dirty="0"/>
              <a:t>C</a:t>
            </a:r>
            <a:endParaRPr lang="en-US" b="1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0535800-3964-49A7-9E99-F034D0032EB3}"/>
              </a:ext>
            </a:extLst>
          </p:cNvPr>
          <p:cNvSpPr/>
          <p:nvPr/>
        </p:nvSpPr>
        <p:spPr>
          <a:xfrm>
            <a:off x="1143000" y="4114800"/>
            <a:ext cx="1874519" cy="144932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ARP TABLE:</a:t>
            </a:r>
          </a:p>
          <a:p>
            <a:endParaRPr lang="en-US" b="1" dirty="0"/>
          </a:p>
          <a:p>
            <a:r>
              <a:rPr lang="en-US" dirty="0"/>
              <a:t>IP X &lt;-&gt; MAC B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3A86730-1A59-4A09-8BDD-936B7B576B38}"/>
              </a:ext>
            </a:extLst>
          </p:cNvPr>
          <p:cNvSpPr/>
          <p:nvPr/>
        </p:nvSpPr>
        <p:spPr>
          <a:xfrm>
            <a:off x="5835823" y="4114800"/>
            <a:ext cx="1874519" cy="144932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TO: </a:t>
            </a:r>
            <a:r>
              <a:rPr lang="en-US" dirty="0"/>
              <a:t> </a:t>
            </a:r>
            <a:r>
              <a:rPr lang="en-US" i="1" dirty="0"/>
              <a:t>A</a:t>
            </a:r>
            <a:endParaRPr lang="en-US" dirty="0"/>
          </a:p>
          <a:p>
            <a:r>
              <a:rPr lang="en-US" b="1" dirty="0"/>
              <a:t>FROM: B</a:t>
            </a:r>
            <a:endParaRPr lang="en-US" dirty="0"/>
          </a:p>
          <a:p>
            <a:endParaRPr lang="en-US" dirty="0"/>
          </a:p>
          <a:p>
            <a:r>
              <a:rPr lang="en-US" dirty="0"/>
              <a:t>I have IP X</a:t>
            </a:r>
          </a:p>
        </p:txBody>
      </p:sp>
      <p:sp>
        <p:nvSpPr>
          <p:cNvPr id="3" name="Arrow: Left 2">
            <a:extLst>
              <a:ext uri="{FF2B5EF4-FFF2-40B4-BE49-F238E27FC236}">
                <a16:creationId xmlns:a16="http://schemas.microsoft.com/office/drawing/2014/main" id="{95BEC9AB-AE76-4AA2-BCED-CC273DEF8F81}"/>
              </a:ext>
            </a:extLst>
          </p:cNvPr>
          <p:cNvSpPr/>
          <p:nvPr/>
        </p:nvSpPr>
        <p:spPr>
          <a:xfrm>
            <a:off x="3352799" y="3186684"/>
            <a:ext cx="1981200" cy="484632"/>
          </a:xfrm>
          <a:prstGeom prst="lef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ARP Response</a:t>
            </a:r>
          </a:p>
        </p:txBody>
      </p:sp>
    </p:spTree>
    <p:extLst>
      <p:ext uri="{BB962C8B-B14F-4D97-AF65-F5344CB8AC3E}">
        <p14:creationId xmlns:p14="http://schemas.microsoft.com/office/powerpoint/2010/main" val="37532414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1E0037-E753-4F06-8C77-B7D29DBD0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IP to MAC conversion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241778-1951-4174-A9DD-21A5A8AF41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Once ARP has the IP to MAC in the table, conversion is easy</a:t>
            </a:r>
          </a:p>
          <a:p>
            <a:r>
              <a:rPr lang="en-US" dirty="0"/>
              <a:t>Translation occurs in Ethernet layer during “push” from IP</a:t>
            </a:r>
          </a:p>
          <a:p>
            <a:r>
              <a:rPr lang="en-US" dirty="0"/>
              <a:t>IP destination </a:t>
            </a:r>
            <a:r>
              <a:rPr lang="en-US" dirty="0" err="1"/>
              <a:t>addr</a:t>
            </a:r>
            <a:r>
              <a:rPr lang="en-US" dirty="0"/>
              <a:t> is looked up in ARP table</a:t>
            </a:r>
          </a:p>
          <a:p>
            <a:r>
              <a:rPr lang="en-US" dirty="0"/>
              <a:t>PS, what “layer” in OSI is ARP?</a:t>
            </a:r>
          </a:p>
        </p:txBody>
      </p:sp>
    </p:spTree>
    <p:extLst>
      <p:ext uri="{BB962C8B-B14F-4D97-AF65-F5344CB8AC3E}">
        <p14:creationId xmlns:p14="http://schemas.microsoft.com/office/powerpoint/2010/main" val="29871853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1E0037-E753-4F06-8C77-B7D29DBD0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Internetworking Concepts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241778-1951-4174-A9DD-21A5A8AF41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We’ve covered how to talk to a LAN node.</a:t>
            </a:r>
          </a:p>
          <a:p>
            <a:r>
              <a:rPr lang="en-US" dirty="0"/>
              <a:t>What about a node outside our broadcast domain?</a:t>
            </a:r>
          </a:p>
          <a:p>
            <a:r>
              <a:rPr lang="en-US" dirty="0"/>
              <a:t>Requires </a:t>
            </a:r>
            <a:r>
              <a:rPr lang="en-US" b="1" i="1" dirty="0"/>
              <a:t>internetwork routing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51651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E5BA87-A939-472F-B766-553DA9994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Exiting the 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52A6D0-6D77-4AAC-8251-1A74198EAC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b="1" i="1" dirty="0"/>
              <a:t>gateway</a:t>
            </a:r>
            <a:r>
              <a:rPr lang="en-US" dirty="0"/>
              <a:t> node is connected to TWO+ LANs</a:t>
            </a:r>
          </a:p>
          <a:p>
            <a:r>
              <a:rPr lang="en-US" dirty="0"/>
              <a:t>For any external IP address, use the MAC </a:t>
            </a:r>
            <a:r>
              <a:rPr lang="en-US" dirty="0" err="1"/>
              <a:t>addr</a:t>
            </a:r>
            <a:r>
              <a:rPr lang="en-US" dirty="0"/>
              <a:t> of the gateway</a:t>
            </a:r>
          </a:p>
          <a:p>
            <a:r>
              <a:rPr lang="en-US" dirty="0"/>
              <a:t>(True </a:t>
            </a:r>
            <a:r>
              <a:rPr lang="en-US" dirty="0" err="1"/>
              <a:t>dest</a:t>
            </a:r>
            <a:r>
              <a:rPr lang="en-US" dirty="0"/>
              <a:t> IP </a:t>
            </a:r>
            <a:r>
              <a:rPr lang="en-US" dirty="0" err="1"/>
              <a:t>addr</a:t>
            </a:r>
            <a:r>
              <a:rPr lang="en-US" dirty="0"/>
              <a:t> remains the same!)</a:t>
            </a:r>
          </a:p>
          <a:p>
            <a:r>
              <a:rPr lang="en-US" dirty="0"/>
              <a:t>Gateway node will examine the </a:t>
            </a:r>
            <a:r>
              <a:rPr lang="en-US" dirty="0" err="1"/>
              <a:t>dest</a:t>
            </a:r>
            <a:r>
              <a:rPr lang="en-US" dirty="0"/>
              <a:t> IP </a:t>
            </a:r>
            <a:r>
              <a:rPr lang="en-US" dirty="0" err="1"/>
              <a:t>addr</a:t>
            </a:r>
            <a:endParaRPr lang="en-US" dirty="0"/>
          </a:p>
          <a:p>
            <a:r>
              <a:rPr lang="en-US" dirty="0"/>
              <a:t>Gateway node determines where to send the data next</a:t>
            </a:r>
          </a:p>
        </p:txBody>
      </p:sp>
    </p:spTree>
    <p:extLst>
      <p:ext uri="{BB962C8B-B14F-4D97-AF65-F5344CB8AC3E}">
        <p14:creationId xmlns:p14="http://schemas.microsoft.com/office/powerpoint/2010/main" val="26906012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85192F9-C6DB-4137-8B7F-CE0967685E63}"/>
              </a:ext>
            </a:extLst>
          </p:cNvPr>
          <p:cNvCxnSpPr>
            <a:cxnSpLocks/>
          </p:cNvCxnSpPr>
          <p:nvPr/>
        </p:nvCxnSpPr>
        <p:spPr>
          <a:xfrm>
            <a:off x="5161646" y="381000"/>
            <a:ext cx="0" cy="6400800"/>
          </a:xfrm>
          <a:prstGeom prst="line">
            <a:avLst/>
          </a:prstGeom>
          <a:ln>
            <a:solidFill>
              <a:schemeClr val="tx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ube 3">
            <a:extLst>
              <a:ext uri="{FF2B5EF4-FFF2-40B4-BE49-F238E27FC236}">
                <a16:creationId xmlns:a16="http://schemas.microsoft.com/office/drawing/2014/main" id="{2AA0AC51-9963-48C3-9F84-D8C96847CEC8}"/>
              </a:ext>
            </a:extLst>
          </p:cNvPr>
          <p:cNvSpPr/>
          <p:nvPr/>
        </p:nvSpPr>
        <p:spPr>
          <a:xfrm>
            <a:off x="1255667" y="5590385"/>
            <a:ext cx="1981200" cy="114300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IP:</a:t>
            </a:r>
            <a:r>
              <a:rPr lang="en-US" dirty="0"/>
              <a:t> W</a:t>
            </a:r>
          </a:p>
          <a:p>
            <a:pPr algn="ctr"/>
            <a:r>
              <a:rPr lang="en-US" b="1" dirty="0"/>
              <a:t>MAC: A</a:t>
            </a:r>
          </a:p>
        </p:txBody>
      </p:sp>
      <p:sp>
        <p:nvSpPr>
          <p:cNvPr id="6" name="Cube 5">
            <a:extLst>
              <a:ext uri="{FF2B5EF4-FFF2-40B4-BE49-F238E27FC236}">
                <a16:creationId xmlns:a16="http://schemas.microsoft.com/office/drawing/2014/main" id="{57436F12-DFBC-433A-BA4B-2AB971C386CD}"/>
              </a:ext>
            </a:extLst>
          </p:cNvPr>
          <p:cNvSpPr/>
          <p:nvPr/>
        </p:nvSpPr>
        <p:spPr>
          <a:xfrm>
            <a:off x="4133033" y="5586873"/>
            <a:ext cx="1981200" cy="114300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(GW) IP: </a:t>
            </a:r>
            <a:r>
              <a:rPr lang="en-US" dirty="0"/>
              <a:t>X</a:t>
            </a:r>
            <a:endParaRPr lang="en-US" b="1" dirty="0"/>
          </a:p>
          <a:p>
            <a:pPr algn="ctr"/>
            <a:r>
              <a:rPr lang="en-US" b="1" dirty="0"/>
              <a:t>MAC: </a:t>
            </a:r>
            <a:r>
              <a:rPr lang="en-US" dirty="0"/>
              <a:t>B</a:t>
            </a:r>
            <a:endParaRPr lang="en-US" b="1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0535800-3964-49A7-9E99-F034D0032EB3}"/>
              </a:ext>
            </a:extLst>
          </p:cNvPr>
          <p:cNvSpPr/>
          <p:nvPr/>
        </p:nvSpPr>
        <p:spPr>
          <a:xfrm>
            <a:off x="192777" y="2132838"/>
            <a:ext cx="1874519" cy="144932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ARP TABLE:</a:t>
            </a:r>
          </a:p>
          <a:p>
            <a:endParaRPr lang="en-US" b="1" dirty="0"/>
          </a:p>
          <a:p>
            <a:r>
              <a:rPr lang="en-US" dirty="0"/>
              <a:t>GW &lt;-&gt; MAC B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20FC880-0176-41BF-A5CD-E2FA5065F0C7}"/>
              </a:ext>
            </a:extLst>
          </p:cNvPr>
          <p:cNvSpPr/>
          <p:nvPr/>
        </p:nvSpPr>
        <p:spPr>
          <a:xfrm>
            <a:off x="1752600" y="381000"/>
            <a:ext cx="1676400" cy="9144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IP Packet</a:t>
            </a:r>
          </a:p>
          <a:p>
            <a:r>
              <a:rPr lang="en-US" dirty="0"/>
              <a:t>SRC: W</a:t>
            </a:r>
          </a:p>
          <a:p>
            <a:r>
              <a:rPr lang="en-US" dirty="0"/>
              <a:t>DST: M</a:t>
            </a:r>
          </a:p>
        </p:txBody>
      </p:sp>
      <p:sp>
        <p:nvSpPr>
          <p:cNvPr id="5" name="Arrow: Down 4">
            <a:extLst>
              <a:ext uri="{FF2B5EF4-FFF2-40B4-BE49-F238E27FC236}">
                <a16:creationId xmlns:a16="http://schemas.microsoft.com/office/drawing/2014/main" id="{883A4907-42B4-48FC-A3BC-05BEAC9550C8}"/>
              </a:ext>
            </a:extLst>
          </p:cNvPr>
          <p:cNvSpPr/>
          <p:nvPr/>
        </p:nvSpPr>
        <p:spPr>
          <a:xfrm>
            <a:off x="2438400" y="1407045"/>
            <a:ext cx="484632" cy="914400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9CA8436-15A2-4F17-A725-27BA58FFA399}"/>
              </a:ext>
            </a:extLst>
          </p:cNvPr>
          <p:cNvSpPr/>
          <p:nvPr/>
        </p:nvSpPr>
        <p:spPr>
          <a:xfrm>
            <a:off x="1828799" y="2377267"/>
            <a:ext cx="1676400" cy="6096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ETHERNET PROTOCOL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5426781-DB13-454A-AA3D-E6DA5370E525}"/>
              </a:ext>
            </a:extLst>
          </p:cNvPr>
          <p:cNvSpPr/>
          <p:nvPr/>
        </p:nvSpPr>
        <p:spPr>
          <a:xfrm>
            <a:off x="1828799" y="4261889"/>
            <a:ext cx="1981199" cy="132849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ETHERNET</a:t>
            </a:r>
          </a:p>
          <a:p>
            <a:pPr algn="ctr"/>
            <a:r>
              <a:rPr lang="en-US" dirty="0"/>
              <a:t>SRC: A, DST: B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74FAB51-6A1D-41CA-AA14-ECEA97D4DFDD}"/>
              </a:ext>
            </a:extLst>
          </p:cNvPr>
          <p:cNvSpPr/>
          <p:nvPr/>
        </p:nvSpPr>
        <p:spPr>
          <a:xfrm>
            <a:off x="1918716" y="4932268"/>
            <a:ext cx="1828800" cy="658117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SRC: W, DST: M</a:t>
            </a:r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12F03457-8338-49EC-8477-37A995A4EEBF}"/>
              </a:ext>
            </a:extLst>
          </p:cNvPr>
          <p:cNvSpPr/>
          <p:nvPr/>
        </p:nvSpPr>
        <p:spPr>
          <a:xfrm>
            <a:off x="2424621" y="3162755"/>
            <a:ext cx="484632" cy="914400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ube 14">
            <a:extLst>
              <a:ext uri="{FF2B5EF4-FFF2-40B4-BE49-F238E27FC236}">
                <a16:creationId xmlns:a16="http://schemas.microsoft.com/office/drawing/2014/main" id="{E1ADA81A-0DCF-46AB-BA67-E14547526317}"/>
              </a:ext>
            </a:extLst>
          </p:cNvPr>
          <p:cNvSpPr/>
          <p:nvPr/>
        </p:nvSpPr>
        <p:spPr>
          <a:xfrm>
            <a:off x="7010399" y="5561735"/>
            <a:ext cx="1981200" cy="114300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IP</a:t>
            </a:r>
            <a:r>
              <a:rPr lang="en-US" b="1"/>
              <a:t>: </a:t>
            </a:r>
            <a:r>
              <a:rPr lang="en-US" b="1" dirty="0"/>
              <a:t>M</a:t>
            </a:r>
          </a:p>
          <a:p>
            <a:pPr algn="ctr"/>
            <a:r>
              <a:rPr lang="en-US" b="1" dirty="0"/>
              <a:t>MAC: C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E113C7FF-F624-4D03-8C5A-92B530439738}"/>
              </a:ext>
            </a:extLst>
          </p:cNvPr>
          <p:cNvSpPr/>
          <p:nvPr/>
        </p:nvSpPr>
        <p:spPr>
          <a:xfrm>
            <a:off x="3236867" y="5916057"/>
            <a:ext cx="978408" cy="484632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88D5A20F-3C29-49E5-8A42-02B4365B3CB9}"/>
              </a:ext>
            </a:extLst>
          </p:cNvPr>
          <p:cNvSpPr/>
          <p:nvPr/>
        </p:nvSpPr>
        <p:spPr>
          <a:xfrm>
            <a:off x="6065520" y="5916057"/>
            <a:ext cx="978408" cy="484632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C6498F4-CC6C-4511-B8F1-15FBCD540792}"/>
              </a:ext>
            </a:extLst>
          </p:cNvPr>
          <p:cNvSpPr txBox="1"/>
          <p:nvPr/>
        </p:nvSpPr>
        <p:spPr>
          <a:xfrm>
            <a:off x="3505199" y="228600"/>
            <a:ext cx="3130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LAN 1				LAN 2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26CA4C6-A304-4AF3-973A-91C305863E6F}"/>
              </a:ext>
            </a:extLst>
          </p:cNvPr>
          <p:cNvSpPr/>
          <p:nvPr/>
        </p:nvSpPr>
        <p:spPr>
          <a:xfrm>
            <a:off x="4215275" y="4233239"/>
            <a:ext cx="1981199" cy="132849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ETHERNET</a:t>
            </a:r>
          </a:p>
          <a:p>
            <a:pPr algn="ctr"/>
            <a:r>
              <a:rPr lang="en-US" dirty="0"/>
              <a:t>SRC: B, DST: C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EB5DC47-534A-4FAE-9073-CF9A6A3FFA0A}"/>
              </a:ext>
            </a:extLst>
          </p:cNvPr>
          <p:cNvSpPr/>
          <p:nvPr/>
        </p:nvSpPr>
        <p:spPr>
          <a:xfrm>
            <a:off x="4305192" y="4903618"/>
            <a:ext cx="1828800" cy="658117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SRC: W, DST: M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8BD402B-9D38-432F-8E4F-321ED57BD211}"/>
              </a:ext>
            </a:extLst>
          </p:cNvPr>
          <p:cNvSpPr/>
          <p:nvPr/>
        </p:nvSpPr>
        <p:spPr>
          <a:xfrm>
            <a:off x="7032317" y="4233239"/>
            <a:ext cx="1981199" cy="132849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ETHERNET</a:t>
            </a:r>
          </a:p>
          <a:p>
            <a:pPr algn="ctr"/>
            <a:r>
              <a:rPr lang="en-US" dirty="0"/>
              <a:t>SRC: B, DST: C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92B2AF7-C100-488C-9062-BCE379BABA24}"/>
              </a:ext>
            </a:extLst>
          </p:cNvPr>
          <p:cNvSpPr/>
          <p:nvPr/>
        </p:nvSpPr>
        <p:spPr>
          <a:xfrm>
            <a:off x="7122234" y="4903618"/>
            <a:ext cx="1828800" cy="658117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SRC: W, DST: M</a:t>
            </a:r>
          </a:p>
        </p:txBody>
      </p:sp>
      <p:sp>
        <p:nvSpPr>
          <p:cNvPr id="26" name="Arrow: Up 25">
            <a:extLst>
              <a:ext uri="{FF2B5EF4-FFF2-40B4-BE49-F238E27FC236}">
                <a16:creationId xmlns:a16="http://schemas.microsoft.com/office/drawing/2014/main" id="{08E4CF74-8484-4E1E-925D-475A5189886F}"/>
              </a:ext>
            </a:extLst>
          </p:cNvPr>
          <p:cNvSpPr/>
          <p:nvPr/>
        </p:nvSpPr>
        <p:spPr>
          <a:xfrm>
            <a:off x="7780600" y="3092958"/>
            <a:ext cx="484632" cy="978408"/>
          </a:xfrm>
          <a:prstGeom prst="up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0670928-3C9B-4C5B-81E7-38EC2430C13F}"/>
              </a:ext>
            </a:extLst>
          </p:cNvPr>
          <p:cNvSpPr/>
          <p:nvPr/>
        </p:nvSpPr>
        <p:spPr>
          <a:xfrm>
            <a:off x="7122234" y="2377267"/>
            <a:ext cx="1676400" cy="6096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ETHERNET PROTOCOL</a:t>
            </a:r>
          </a:p>
        </p:txBody>
      </p:sp>
      <p:sp>
        <p:nvSpPr>
          <p:cNvPr id="28" name="Arrow: Up 27">
            <a:extLst>
              <a:ext uri="{FF2B5EF4-FFF2-40B4-BE49-F238E27FC236}">
                <a16:creationId xmlns:a16="http://schemas.microsoft.com/office/drawing/2014/main" id="{6E5DB02A-C4BB-4BFD-8609-D036FC84D2C8}"/>
              </a:ext>
            </a:extLst>
          </p:cNvPr>
          <p:cNvSpPr/>
          <p:nvPr/>
        </p:nvSpPr>
        <p:spPr>
          <a:xfrm>
            <a:off x="7780600" y="1295400"/>
            <a:ext cx="484632" cy="978408"/>
          </a:xfrm>
          <a:prstGeom prst="up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FFE7C7E-630B-416E-B782-E2372C7156C1}"/>
              </a:ext>
            </a:extLst>
          </p:cNvPr>
          <p:cNvSpPr/>
          <p:nvPr/>
        </p:nvSpPr>
        <p:spPr>
          <a:xfrm>
            <a:off x="7122234" y="300064"/>
            <a:ext cx="1676400" cy="9144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IP Packet</a:t>
            </a:r>
          </a:p>
          <a:p>
            <a:r>
              <a:rPr lang="en-US" dirty="0"/>
              <a:t>SRC: W</a:t>
            </a:r>
          </a:p>
          <a:p>
            <a:r>
              <a:rPr lang="en-US" dirty="0"/>
              <a:t>DST: M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0C56C0D-7938-4C0D-9548-C4DA57A28C91}"/>
              </a:ext>
            </a:extLst>
          </p:cNvPr>
          <p:cNvSpPr/>
          <p:nvPr/>
        </p:nvSpPr>
        <p:spPr>
          <a:xfrm>
            <a:off x="4303021" y="2377267"/>
            <a:ext cx="1676400" cy="6096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ETHERNET PROTOCOL</a:t>
            </a:r>
          </a:p>
        </p:txBody>
      </p:sp>
      <p:sp>
        <p:nvSpPr>
          <p:cNvPr id="31" name="Arrow: Up-Down 30">
            <a:extLst>
              <a:ext uri="{FF2B5EF4-FFF2-40B4-BE49-F238E27FC236}">
                <a16:creationId xmlns:a16="http://schemas.microsoft.com/office/drawing/2014/main" id="{E5D93D31-EA6B-4A02-A534-BE4F9C827C5B}"/>
              </a:ext>
            </a:extLst>
          </p:cNvPr>
          <p:cNvSpPr/>
          <p:nvPr/>
        </p:nvSpPr>
        <p:spPr>
          <a:xfrm>
            <a:off x="4898905" y="2986867"/>
            <a:ext cx="484632" cy="1216152"/>
          </a:xfrm>
          <a:prstGeom prst="up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514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249F065-1DD4-4355-AF76-EDDC4B208E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3075" y="228600"/>
            <a:ext cx="5657850" cy="5153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094FB7C-20BD-475D-95BE-32FACDBCDBCC}"/>
              </a:ext>
            </a:extLst>
          </p:cNvPr>
          <p:cNvSpPr txBox="1"/>
          <p:nvPr/>
        </p:nvSpPr>
        <p:spPr>
          <a:xfrm>
            <a:off x="673336" y="5562600"/>
            <a:ext cx="77973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http://www.tcpipguide.com/free/t_IndirectDeviceConnectionandMessageRouting.htm</a:t>
            </a:r>
          </a:p>
        </p:txBody>
      </p:sp>
    </p:spTree>
    <p:extLst>
      <p:ext uri="{BB962C8B-B14F-4D97-AF65-F5344CB8AC3E}">
        <p14:creationId xmlns:p14="http://schemas.microsoft.com/office/powerpoint/2010/main" val="39410519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E5BA87-A939-472F-B766-553DA9994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Routing Across the Internet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52A6D0-6D77-4AAC-8251-1A74198EAC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may have to move up a hierarchy</a:t>
            </a:r>
          </a:p>
          <a:p>
            <a:r>
              <a:rPr lang="en-US" dirty="0"/>
              <a:t>You to a Tier-3 ISP to a Tier-2 ISP, to a Tier 1 ISP</a:t>
            </a:r>
          </a:p>
          <a:p>
            <a:r>
              <a:rPr lang="en-US" dirty="0"/>
              <a:t>Top level ISP’s usually manage the “Autonomous Systems” (AS)</a:t>
            </a:r>
          </a:p>
          <a:p>
            <a:r>
              <a:rPr lang="en-US" dirty="0"/>
              <a:t>AS’s are the top level of the Internet in terms of routing</a:t>
            </a:r>
          </a:p>
          <a:p>
            <a:r>
              <a:rPr lang="en-US" dirty="0"/>
              <a:t>AS’s are interconnected and represent the “backbone”</a:t>
            </a:r>
          </a:p>
        </p:txBody>
      </p:sp>
    </p:spTree>
    <p:extLst>
      <p:ext uri="{BB962C8B-B14F-4D97-AF65-F5344CB8AC3E}">
        <p14:creationId xmlns:p14="http://schemas.microsoft.com/office/powerpoint/2010/main" val="35927277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CEAE0-1766-404D-BB3C-A7BC65468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Domain Name System (DNS)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D9AFF8-8776-4D40-9AB8-F769B42680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don’t usually browse the web with IP addresses</a:t>
            </a:r>
          </a:p>
          <a:p>
            <a:r>
              <a:rPr lang="en-US" dirty="0"/>
              <a:t>You can, of course. Try browsing to 172.217.13.4</a:t>
            </a:r>
          </a:p>
          <a:p>
            <a:r>
              <a:rPr lang="en-US" dirty="0"/>
              <a:t>But what a pain to remember</a:t>
            </a:r>
          </a:p>
          <a:p>
            <a:r>
              <a:rPr lang="en-US" dirty="0"/>
              <a:t>DNS is how we convert “google.com” to “172.217.13.4”</a:t>
            </a:r>
          </a:p>
        </p:txBody>
      </p:sp>
    </p:spTree>
    <p:extLst>
      <p:ext uri="{BB962C8B-B14F-4D97-AF65-F5344CB8AC3E}">
        <p14:creationId xmlns:p14="http://schemas.microsoft.com/office/powerpoint/2010/main" val="395879499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B72AD6-2A50-4F5C-B96A-26C19966A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Client-Server Concepts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818423-86B0-44F1-AFDE-3EF0F5F7F9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Put resources in a high-performance, centralized machine</a:t>
            </a:r>
          </a:p>
          <a:p>
            <a:r>
              <a:rPr lang="en-US" dirty="0"/>
              <a:t>Clients can be much “dumber” </a:t>
            </a:r>
            <a:r>
              <a:rPr lang="en-US" i="1" dirty="0"/>
              <a:t>by comparison</a:t>
            </a:r>
            <a:endParaRPr lang="en-US" dirty="0"/>
          </a:p>
          <a:p>
            <a:r>
              <a:rPr lang="en-US" dirty="0"/>
              <a:t>Much more efficient</a:t>
            </a:r>
          </a:p>
          <a:p>
            <a:pPr lvl="1"/>
            <a:r>
              <a:rPr lang="en-US" dirty="0"/>
              <a:t>Sharing data between devices, applications, and people</a:t>
            </a:r>
          </a:p>
          <a:p>
            <a:pPr lvl="1"/>
            <a:r>
              <a:rPr lang="en-US" dirty="0"/>
              <a:t>Access from multiple locations (including hackers!)</a:t>
            </a:r>
          </a:p>
          <a:p>
            <a:pPr lvl="1"/>
            <a:r>
              <a:rPr lang="en-US" dirty="0"/>
              <a:t>Time-sharing a central machine is more scalable &amp; cost-effective</a:t>
            </a:r>
          </a:p>
        </p:txBody>
      </p:sp>
    </p:spTree>
    <p:extLst>
      <p:ext uri="{BB962C8B-B14F-4D97-AF65-F5344CB8AC3E}">
        <p14:creationId xmlns:p14="http://schemas.microsoft.com/office/powerpoint/2010/main" val="34373852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5DB5C-B9E6-465A-B712-D28C0487AC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Server Abstraction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0D651F-B8A0-4DE7-BCB6-5652BBB01E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386519" y="2852304"/>
            <a:ext cx="1765844" cy="176584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DD0B6FA-EF0A-4425-9FE0-81DD607B2EF4}"/>
              </a:ext>
            </a:extLst>
          </p:cNvPr>
          <p:cNvSpPr txBox="1"/>
          <p:nvPr/>
        </p:nvSpPr>
        <p:spPr>
          <a:xfrm>
            <a:off x="3491345" y="4731835"/>
            <a:ext cx="166101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75">
                <a:hlinkClick r:id="rId3" tooltip="https://it.wikipedia.org/wiki/Bastion_host"/>
              </a:rPr>
              <a:t>This Photo</a:t>
            </a:r>
            <a:r>
              <a:rPr lang="en-US" sz="675"/>
              <a:t> by Unknown Author is licensed under </a:t>
            </a:r>
            <a:r>
              <a:rPr lang="en-US" sz="675">
                <a:hlinkClick r:id="rId4" tooltip="https://creativecommons.org/licenses/by-sa/3.0/"/>
              </a:rPr>
              <a:t>CC BY-SA</a:t>
            </a:r>
            <a:endParaRPr lang="en-US" sz="675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E2C73D-C409-456E-97ED-E063F5D336A0}"/>
              </a:ext>
            </a:extLst>
          </p:cNvPr>
          <p:cNvSpPr txBox="1"/>
          <p:nvPr/>
        </p:nvSpPr>
        <p:spPr>
          <a:xfrm>
            <a:off x="2779634" y="5071069"/>
            <a:ext cx="365516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SERVER </a:t>
            </a:r>
            <a:r>
              <a:rPr lang="en-US" sz="1350" b="1" i="1" dirty="0"/>
              <a:t>LISTENS</a:t>
            </a:r>
            <a:r>
              <a:rPr lang="en-US" sz="1350" dirty="0"/>
              <a:t> FOR INCOMING REQUESTS</a:t>
            </a:r>
          </a:p>
        </p:txBody>
      </p:sp>
      <p:sp>
        <p:nvSpPr>
          <p:cNvPr id="8" name="Smiley Face 7">
            <a:extLst>
              <a:ext uri="{FF2B5EF4-FFF2-40B4-BE49-F238E27FC236}">
                <a16:creationId xmlns:a16="http://schemas.microsoft.com/office/drawing/2014/main" id="{43389C83-0326-4A55-A040-247DD013E867}"/>
              </a:ext>
            </a:extLst>
          </p:cNvPr>
          <p:cNvSpPr/>
          <p:nvPr/>
        </p:nvSpPr>
        <p:spPr>
          <a:xfrm>
            <a:off x="3978954" y="3175034"/>
            <a:ext cx="685800" cy="685800"/>
          </a:xfrm>
          <a:prstGeom prst="smileyFace">
            <a:avLst>
              <a:gd name="adj" fmla="val -465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Thought Bubble: Cloud 8">
            <a:extLst>
              <a:ext uri="{FF2B5EF4-FFF2-40B4-BE49-F238E27FC236}">
                <a16:creationId xmlns:a16="http://schemas.microsoft.com/office/drawing/2014/main" id="{9FB10788-677D-417E-B0EB-45C3166B58F4}"/>
              </a:ext>
            </a:extLst>
          </p:cNvPr>
          <p:cNvSpPr/>
          <p:nvPr/>
        </p:nvSpPr>
        <p:spPr>
          <a:xfrm>
            <a:off x="5831134" y="2793626"/>
            <a:ext cx="2479148" cy="1342262"/>
          </a:xfrm>
          <a:prstGeom prst="cloudCallout">
            <a:avLst>
              <a:gd name="adj1" fmla="val -103158"/>
              <a:gd name="adj2" fmla="val -10138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b="1" dirty="0"/>
              <a:t>I’m Lonely. I wish someone would talk to me!</a:t>
            </a:r>
          </a:p>
        </p:txBody>
      </p:sp>
    </p:spTree>
    <p:extLst>
      <p:ext uri="{BB962C8B-B14F-4D97-AF65-F5344CB8AC3E}">
        <p14:creationId xmlns:p14="http://schemas.microsoft.com/office/powerpoint/2010/main" val="2513802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DFD74-199E-4C56-AEC3-C4BCA02FA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Computing 2000 – Present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455C68-5CB8-4BF4-8B87-EC5456496A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872724" y="2860401"/>
            <a:ext cx="3759472" cy="23496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503A7C9-03F9-42AA-AB9C-58FFC8EDCF46}"/>
              </a:ext>
            </a:extLst>
          </p:cNvPr>
          <p:cNvSpPr txBox="1"/>
          <p:nvPr/>
        </p:nvSpPr>
        <p:spPr>
          <a:xfrm>
            <a:off x="4917955" y="5276427"/>
            <a:ext cx="3714241" cy="196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75">
                <a:hlinkClick r:id="rId3" tooltip="http://www.techstagram.com/2013/02/22/google-data-centers/"/>
              </a:rPr>
              <a:t>This Photo</a:t>
            </a:r>
            <a:r>
              <a:rPr lang="en-US" sz="675"/>
              <a:t> by Unknown Author is licensed under </a:t>
            </a:r>
            <a:r>
              <a:rPr lang="en-US" sz="675">
                <a:hlinkClick r:id="rId4" tooltip="https://creativecommons.org/licenses/by-nc-nd/3.0/"/>
              </a:rPr>
              <a:t>CC BY-NC-ND</a:t>
            </a:r>
            <a:endParaRPr lang="en-US" sz="675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C790B4E-D3F8-4535-B469-6F145582E3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561377" y="2874309"/>
            <a:ext cx="3128963" cy="229314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03738E7-03F4-4F4E-84B4-ABAECCEFE294}"/>
              </a:ext>
            </a:extLst>
          </p:cNvPr>
          <p:cNvSpPr txBox="1"/>
          <p:nvPr/>
        </p:nvSpPr>
        <p:spPr>
          <a:xfrm>
            <a:off x="561377" y="5210071"/>
            <a:ext cx="3128963" cy="196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75">
                <a:hlinkClick r:id="rId6" tooltip="http://dhinchakdev.blogspot.com/2015/01/how-to-create-wifi-hotspot-using.html"/>
              </a:rPr>
              <a:t>This Photo</a:t>
            </a:r>
            <a:r>
              <a:rPr lang="en-US" sz="675"/>
              <a:t> by Unknown Author is licensed under </a:t>
            </a:r>
            <a:r>
              <a:rPr lang="en-US" sz="675">
                <a:hlinkClick r:id="rId7" tooltip="https://creativecommons.org/licenses/by/3.0/"/>
              </a:rPr>
              <a:t>CC BY</a:t>
            </a:r>
            <a:endParaRPr lang="en-US" sz="675"/>
          </a:p>
        </p:txBody>
      </p:sp>
      <p:sp>
        <p:nvSpPr>
          <p:cNvPr id="13" name="Arrow: Left-Right 12">
            <a:extLst>
              <a:ext uri="{FF2B5EF4-FFF2-40B4-BE49-F238E27FC236}">
                <a16:creationId xmlns:a16="http://schemas.microsoft.com/office/drawing/2014/main" id="{F64AFF4B-36CA-4905-B537-ED89D2B4AFE5}"/>
              </a:ext>
            </a:extLst>
          </p:cNvPr>
          <p:cNvSpPr/>
          <p:nvPr/>
        </p:nvSpPr>
        <p:spPr>
          <a:xfrm>
            <a:off x="3539021" y="3660992"/>
            <a:ext cx="1485290" cy="555578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NETWORK</a:t>
            </a:r>
          </a:p>
        </p:txBody>
      </p:sp>
    </p:spTree>
    <p:extLst>
      <p:ext uri="{BB962C8B-B14F-4D97-AF65-F5344CB8AC3E}">
        <p14:creationId xmlns:p14="http://schemas.microsoft.com/office/powerpoint/2010/main" val="81207072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2F480-1B11-461F-9DCE-181E07A38B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Preview of TCP/IP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8CDED1-659B-4DD3-A578-6910C0A01D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386519" y="2852304"/>
            <a:ext cx="1765844" cy="17658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2C181B5-B235-44A9-A426-05052A655462}"/>
              </a:ext>
            </a:extLst>
          </p:cNvPr>
          <p:cNvSpPr txBox="1"/>
          <p:nvPr/>
        </p:nvSpPr>
        <p:spPr>
          <a:xfrm>
            <a:off x="3491345" y="4731835"/>
            <a:ext cx="166101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75">
                <a:hlinkClick r:id="rId3" tooltip="https://it.wikipedia.org/wiki/Bastion_host"/>
              </a:rPr>
              <a:t>This Photo</a:t>
            </a:r>
            <a:r>
              <a:rPr lang="en-US" sz="675"/>
              <a:t> by Unknown Author is licensed under </a:t>
            </a:r>
            <a:r>
              <a:rPr lang="en-US" sz="675">
                <a:hlinkClick r:id="rId4" tooltip="https://creativecommons.org/licenses/by-sa/3.0/"/>
              </a:rPr>
              <a:t>CC BY-SA</a:t>
            </a:r>
            <a:endParaRPr lang="en-US" sz="675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6537DB-9366-4A5A-9AA1-8491495B7EFE}"/>
              </a:ext>
            </a:extLst>
          </p:cNvPr>
          <p:cNvSpPr txBox="1"/>
          <p:nvPr/>
        </p:nvSpPr>
        <p:spPr>
          <a:xfrm>
            <a:off x="2679511" y="5074736"/>
            <a:ext cx="370646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SERVER HAS AN </a:t>
            </a:r>
            <a:r>
              <a:rPr lang="en-US" sz="1350" b="1" dirty="0"/>
              <a:t>IP ADDRESS</a:t>
            </a:r>
            <a:r>
              <a:rPr lang="en-US" sz="1350" dirty="0"/>
              <a:t> AND</a:t>
            </a:r>
            <a:r>
              <a:rPr lang="en-US" sz="1350" b="1" dirty="0"/>
              <a:t> TCP PORT</a:t>
            </a:r>
            <a:endParaRPr lang="en-US" sz="1350" dirty="0"/>
          </a:p>
        </p:txBody>
      </p:sp>
      <p:sp>
        <p:nvSpPr>
          <p:cNvPr id="7" name="Smiley Face 6">
            <a:extLst>
              <a:ext uri="{FF2B5EF4-FFF2-40B4-BE49-F238E27FC236}">
                <a16:creationId xmlns:a16="http://schemas.microsoft.com/office/drawing/2014/main" id="{113C282E-224A-4481-BD8E-04827327CC8A}"/>
              </a:ext>
            </a:extLst>
          </p:cNvPr>
          <p:cNvSpPr/>
          <p:nvPr/>
        </p:nvSpPr>
        <p:spPr>
          <a:xfrm>
            <a:off x="3978954" y="3175034"/>
            <a:ext cx="685800" cy="685800"/>
          </a:xfrm>
          <a:prstGeom prst="smileyFace">
            <a:avLst>
              <a:gd name="adj" fmla="val -37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Thought Bubble: Cloud 7">
            <a:extLst>
              <a:ext uri="{FF2B5EF4-FFF2-40B4-BE49-F238E27FC236}">
                <a16:creationId xmlns:a16="http://schemas.microsoft.com/office/drawing/2014/main" id="{CB026CD0-992B-42AC-9B9B-CA0B1B6F3C6D}"/>
              </a:ext>
            </a:extLst>
          </p:cNvPr>
          <p:cNvSpPr/>
          <p:nvPr/>
        </p:nvSpPr>
        <p:spPr>
          <a:xfrm>
            <a:off x="5576637" y="2757869"/>
            <a:ext cx="2959576" cy="1342262"/>
          </a:xfrm>
          <a:prstGeom prst="cloudCallout">
            <a:avLst>
              <a:gd name="adj1" fmla="val -87049"/>
              <a:gd name="adj2" fmla="val -10138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b="1" dirty="0"/>
              <a:t>Now I have an </a:t>
            </a:r>
            <a:r>
              <a:rPr lang="en-US" sz="1350" b="1" u="sng" dirty="0"/>
              <a:t>Address/Port</a:t>
            </a:r>
            <a:r>
              <a:rPr lang="en-US" sz="1350" b="1" dirty="0"/>
              <a:t>!  Maybe I’ll get Requests!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05BA80C-ECC1-4C60-AA55-32F96C9638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887506" y="3038659"/>
            <a:ext cx="2499014" cy="138260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5B748DD-373F-4C61-A2E1-0261A52CC79C}"/>
              </a:ext>
            </a:extLst>
          </p:cNvPr>
          <p:cNvSpPr txBox="1"/>
          <p:nvPr/>
        </p:nvSpPr>
        <p:spPr>
          <a:xfrm>
            <a:off x="1473205" y="4547848"/>
            <a:ext cx="1238688" cy="403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75">
                <a:hlinkClick r:id="rId6" tooltip="http://pngimg.com/download/43024"/>
              </a:rPr>
              <a:t>This Photo</a:t>
            </a:r>
            <a:r>
              <a:rPr lang="en-US" sz="675"/>
              <a:t> by Unknown Author is licensed under </a:t>
            </a:r>
            <a:r>
              <a:rPr lang="en-US" sz="675">
                <a:hlinkClick r:id="rId7" tooltip="https://creativecommons.org/licenses/by-nc/3.0/"/>
              </a:rPr>
              <a:t>CC BY-NC</a:t>
            </a:r>
            <a:endParaRPr lang="en-US" sz="675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327ECF3-1E04-468A-AD25-BAB33E9293F0}"/>
              </a:ext>
            </a:extLst>
          </p:cNvPr>
          <p:cNvSpPr txBox="1"/>
          <p:nvPr/>
        </p:nvSpPr>
        <p:spPr>
          <a:xfrm rot="20629875">
            <a:off x="2113786" y="3576601"/>
            <a:ext cx="1338828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IP:</a:t>
            </a:r>
            <a:r>
              <a:rPr lang="en-US" sz="1350" dirty="0">
                <a:solidFill>
                  <a:schemeClr val="bg1">
                    <a:lumMod val="95000"/>
                    <a:lumOff val="5000"/>
                  </a:schemeClr>
                </a:solidFill>
              </a:rPr>
              <a:t> 192.168.0.1</a:t>
            </a:r>
          </a:p>
          <a:p>
            <a:r>
              <a:rPr lang="en-US" sz="1350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PORT:</a:t>
            </a:r>
            <a:r>
              <a:rPr lang="en-US" sz="1350" dirty="0">
                <a:solidFill>
                  <a:schemeClr val="bg1">
                    <a:lumMod val="95000"/>
                    <a:lumOff val="5000"/>
                  </a:schemeClr>
                </a:solidFill>
              </a:rPr>
              <a:t> 80</a:t>
            </a:r>
            <a:endParaRPr lang="en-US" sz="1350" b="1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989182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8CBFC7-9047-4DE5-848D-315A555E9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Meanwhile, Client Abstraction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F7EF449-890C-4641-94F1-5656C60AE4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529297" y="2928478"/>
            <a:ext cx="2079866" cy="157598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390F5C1-6508-43E9-AD8B-C72F45D935CE}"/>
              </a:ext>
            </a:extLst>
          </p:cNvPr>
          <p:cNvSpPr txBox="1"/>
          <p:nvPr/>
        </p:nvSpPr>
        <p:spPr>
          <a:xfrm>
            <a:off x="1529297" y="4629133"/>
            <a:ext cx="207986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75">
                <a:hlinkClick r:id="rId3" tooltip="http://pngimg.com/download/5931"/>
              </a:rPr>
              <a:t>This Photo</a:t>
            </a:r>
            <a:r>
              <a:rPr lang="en-US" sz="675"/>
              <a:t> by Unknown Author is licensed under </a:t>
            </a:r>
            <a:r>
              <a:rPr lang="en-US" sz="675">
                <a:hlinkClick r:id="rId4" tooltip="https://creativecommons.org/licenses/by-nc/3.0/"/>
              </a:rPr>
              <a:t>CC BY-NC</a:t>
            </a:r>
            <a:endParaRPr lang="en-US" sz="675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26E24F-0338-4FAB-A8CA-83FBA92BD89A}"/>
              </a:ext>
            </a:extLst>
          </p:cNvPr>
          <p:cNvSpPr txBox="1"/>
          <p:nvPr/>
        </p:nvSpPr>
        <p:spPr>
          <a:xfrm>
            <a:off x="2779634" y="5071069"/>
            <a:ext cx="437171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CLIENT </a:t>
            </a:r>
            <a:r>
              <a:rPr lang="en-US" sz="1350" b="1" i="1" dirty="0"/>
              <a:t>CONNECTS</a:t>
            </a:r>
            <a:r>
              <a:rPr lang="en-US" sz="1350" dirty="0"/>
              <a:t> TO MAKE OUTBOUND REQUESTS</a:t>
            </a:r>
          </a:p>
        </p:txBody>
      </p:sp>
      <p:sp>
        <p:nvSpPr>
          <p:cNvPr id="16" name="Smiley Face 15">
            <a:extLst>
              <a:ext uri="{FF2B5EF4-FFF2-40B4-BE49-F238E27FC236}">
                <a16:creationId xmlns:a16="http://schemas.microsoft.com/office/drawing/2014/main" id="{A97F97EB-5B6F-4C62-B4B0-468FA3B5D20B}"/>
              </a:ext>
            </a:extLst>
          </p:cNvPr>
          <p:cNvSpPr/>
          <p:nvPr/>
        </p:nvSpPr>
        <p:spPr>
          <a:xfrm>
            <a:off x="2226330" y="3085889"/>
            <a:ext cx="685800" cy="685800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39DCB115-F1D6-44A7-AE81-4FFAA1CA7F18}"/>
              </a:ext>
            </a:extLst>
          </p:cNvPr>
          <p:cNvSpPr/>
          <p:nvPr/>
        </p:nvSpPr>
        <p:spPr>
          <a:xfrm>
            <a:off x="3718723" y="3307060"/>
            <a:ext cx="3792071" cy="6894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b="1" dirty="0"/>
              <a:t>HELLO?!</a:t>
            </a:r>
          </a:p>
        </p:txBody>
      </p:sp>
    </p:spTree>
    <p:extLst>
      <p:ext uri="{BB962C8B-B14F-4D97-AF65-F5344CB8AC3E}">
        <p14:creationId xmlns:p14="http://schemas.microsoft.com/office/powerpoint/2010/main" val="93005386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E075B-DD84-4580-94AE-CAFCB8F26F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3352" y="1580769"/>
            <a:ext cx="5797296" cy="891540"/>
          </a:xfrm>
        </p:spPr>
        <p:txBody>
          <a:bodyPr/>
          <a:lstStyle/>
          <a:p>
            <a:r>
              <a:rPr lang="en-US" dirty="0"/>
              <a:t>TCP/IP Again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961BB1-02EC-4E70-B204-DF40192EB7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529297" y="2928478"/>
            <a:ext cx="2079866" cy="157598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4BEB4BC-8E35-485D-8C3C-E087A55A9E18}"/>
              </a:ext>
            </a:extLst>
          </p:cNvPr>
          <p:cNvSpPr txBox="1"/>
          <p:nvPr/>
        </p:nvSpPr>
        <p:spPr>
          <a:xfrm>
            <a:off x="1529297" y="4629133"/>
            <a:ext cx="207986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75">
                <a:hlinkClick r:id="rId3" tooltip="http://pngimg.com/download/5931"/>
              </a:rPr>
              <a:t>This Photo</a:t>
            </a:r>
            <a:r>
              <a:rPr lang="en-US" sz="675"/>
              <a:t> by Unknown Author is licensed under </a:t>
            </a:r>
            <a:r>
              <a:rPr lang="en-US" sz="675">
                <a:hlinkClick r:id="rId4" tooltip="https://creativecommons.org/licenses/by-nc/3.0/"/>
              </a:rPr>
              <a:t>CC BY-NC</a:t>
            </a:r>
            <a:endParaRPr lang="en-US" sz="675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9568C4-C952-49AA-8C58-69861D8B6206}"/>
              </a:ext>
            </a:extLst>
          </p:cNvPr>
          <p:cNvSpPr txBox="1"/>
          <p:nvPr/>
        </p:nvSpPr>
        <p:spPr>
          <a:xfrm>
            <a:off x="2779634" y="5071069"/>
            <a:ext cx="437171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CLIENT </a:t>
            </a:r>
            <a:r>
              <a:rPr lang="en-US" sz="1350" b="1" i="1" dirty="0"/>
              <a:t>CONNECTS</a:t>
            </a:r>
            <a:r>
              <a:rPr lang="en-US" sz="1350" dirty="0"/>
              <a:t> TO MAKE OUTBOUND REQUESTS</a:t>
            </a:r>
          </a:p>
        </p:txBody>
      </p:sp>
      <p:sp>
        <p:nvSpPr>
          <p:cNvPr id="7" name="Smiley Face 6">
            <a:extLst>
              <a:ext uri="{FF2B5EF4-FFF2-40B4-BE49-F238E27FC236}">
                <a16:creationId xmlns:a16="http://schemas.microsoft.com/office/drawing/2014/main" id="{87BE4F44-BA1D-4229-8031-377AE8CFD588}"/>
              </a:ext>
            </a:extLst>
          </p:cNvPr>
          <p:cNvSpPr/>
          <p:nvPr/>
        </p:nvSpPr>
        <p:spPr>
          <a:xfrm>
            <a:off x="2226330" y="3085889"/>
            <a:ext cx="685800" cy="685800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2B95EEBE-2A46-43FD-9C8B-7D47A61EB3BA}"/>
              </a:ext>
            </a:extLst>
          </p:cNvPr>
          <p:cNvSpPr/>
          <p:nvPr/>
        </p:nvSpPr>
        <p:spPr>
          <a:xfrm>
            <a:off x="5742810" y="3257513"/>
            <a:ext cx="1584308" cy="6894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b="1" dirty="0"/>
              <a:t>HELLO?!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50DBE3F-97D9-4719-A349-1733AA7B99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3401191" y="2579095"/>
            <a:ext cx="2602310" cy="187586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CAFCB2F-F593-49D4-A030-906A8E14D071}"/>
              </a:ext>
            </a:extLst>
          </p:cNvPr>
          <p:cNvSpPr txBox="1"/>
          <p:nvPr/>
        </p:nvSpPr>
        <p:spPr>
          <a:xfrm>
            <a:off x="3924096" y="4537429"/>
            <a:ext cx="181871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75">
                <a:hlinkClick r:id="rId6" tooltip="http://pngimg.com/download/18360"/>
              </a:rPr>
              <a:t>This Photo</a:t>
            </a:r>
            <a:r>
              <a:rPr lang="en-US" sz="675"/>
              <a:t> by Unknown Author is licensed under </a:t>
            </a:r>
            <a:r>
              <a:rPr lang="en-US" sz="675">
                <a:hlinkClick r:id="rId4" tooltip="https://creativecommons.org/licenses/by-nc/3.0/"/>
              </a:rPr>
              <a:t>CC BY-NC</a:t>
            </a:r>
            <a:endParaRPr lang="en-US" sz="675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057A7D2-990E-4E4A-AAAC-F116A8590822}"/>
              </a:ext>
            </a:extLst>
          </p:cNvPr>
          <p:cNvSpPr txBox="1"/>
          <p:nvPr/>
        </p:nvSpPr>
        <p:spPr>
          <a:xfrm>
            <a:off x="3640639" y="3605530"/>
            <a:ext cx="210217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TO: </a:t>
            </a:r>
            <a:r>
              <a:rPr lang="en-US" sz="1350" dirty="0">
                <a:solidFill>
                  <a:schemeClr val="bg1">
                    <a:lumMod val="95000"/>
                    <a:lumOff val="5000"/>
                  </a:schemeClr>
                </a:solidFill>
              </a:rPr>
              <a:t>192.168.0.1:80</a:t>
            </a:r>
          </a:p>
          <a:p>
            <a:r>
              <a:rPr lang="en-US" sz="1350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FROM:</a:t>
            </a:r>
            <a:r>
              <a:rPr lang="en-US" sz="1350" dirty="0">
                <a:solidFill>
                  <a:schemeClr val="bg1">
                    <a:lumMod val="95000"/>
                    <a:lumOff val="5000"/>
                  </a:schemeClr>
                </a:solidFill>
              </a:rPr>
              <a:t> 192.168.0.2:5280</a:t>
            </a:r>
            <a:endParaRPr lang="en-US" sz="1350" b="1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39C1BB9-4181-43E8-B4C1-817909A21A19}"/>
              </a:ext>
            </a:extLst>
          </p:cNvPr>
          <p:cNvSpPr/>
          <p:nvPr/>
        </p:nvSpPr>
        <p:spPr>
          <a:xfrm>
            <a:off x="5283396" y="3777630"/>
            <a:ext cx="393173" cy="352068"/>
          </a:xfrm>
          <a:prstGeom prst="ellipse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C8547ED-F4E4-481C-920D-5B57C00C74AE}"/>
              </a:ext>
            </a:extLst>
          </p:cNvPr>
          <p:cNvSpPr txBox="1"/>
          <p:nvPr/>
        </p:nvSpPr>
        <p:spPr>
          <a:xfrm>
            <a:off x="6340900" y="4337593"/>
            <a:ext cx="147187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Usually random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CE4BB65-391F-4406-912C-7053EC25E6F1}"/>
              </a:ext>
            </a:extLst>
          </p:cNvPr>
          <p:cNvCxnSpPr>
            <a:cxnSpLocks/>
          </p:cNvCxnSpPr>
          <p:nvPr/>
        </p:nvCxnSpPr>
        <p:spPr>
          <a:xfrm flipH="1" flipV="1">
            <a:off x="5610938" y="4084158"/>
            <a:ext cx="806060" cy="498439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706896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22F919-5B54-44AB-B117-88BD3C47D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Incoming Request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0A5C23-1185-4C3E-AFD1-53827C77EC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386519" y="2852304"/>
            <a:ext cx="1765844" cy="17658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CCAB057-2AAA-4AC8-9CDD-AFF36CA2C4C7}"/>
              </a:ext>
            </a:extLst>
          </p:cNvPr>
          <p:cNvSpPr txBox="1"/>
          <p:nvPr/>
        </p:nvSpPr>
        <p:spPr>
          <a:xfrm>
            <a:off x="3491345" y="4731835"/>
            <a:ext cx="166101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75">
                <a:hlinkClick r:id="rId3" tooltip="https://it.wikipedia.org/wiki/Bastion_host"/>
              </a:rPr>
              <a:t>This Photo</a:t>
            </a:r>
            <a:r>
              <a:rPr lang="en-US" sz="675"/>
              <a:t> by Unknown Author is licensed under </a:t>
            </a:r>
            <a:r>
              <a:rPr lang="en-US" sz="675">
                <a:hlinkClick r:id="rId4" tooltip="https://creativecommons.org/licenses/by-sa/3.0/"/>
              </a:rPr>
              <a:t>CC BY-SA</a:t>
            </a:r>
            <a:endParaRPr lang="en-US" sz="675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6C8F8E-32A1-41DE-9FFF-5E25BB7ACA08}"/>
              </a:ext>
            </a:extLst>
          </p:cNvPr>
          <p:cNvSpPr txBox="1"/>
          <p:nvPr/>
        </p:nvSpPr>
        <p:spPr>
          <a:xfrm>
            <a:off x="3131341" y="5138731"/>
            <a:ext cx="237597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SERVER RECEIVES REQUEST</a:t>
            </a:r>
            <a:endParaRPr lang="en-US" sz="1350" b="1" dirty="0"/>
          </a:p>
        </p:txBody>
      </p:sp>
      <p:sp>
        <p:nvSpPr>
          <p:cNvPr id="7" name="Smiley Face 6">
            <a:extLst>
              <a:ext uri="{FF2B5EF4-FFF2-40B4-BE49-F238E27FC236}">
                <a16:creationId xmlns:a16="http://schemas.microsoft.com/office/drawing/2014/main" id="{09E9D4D0-4059-4A01-9AF1-B968CB935D2F}"/>
              </a:ext>
            </a:extLst>
          </p:cNvPr>
          <p:cNvSpPr/>
          <p:nvPr/>
        </p:nvSpPr>
        <p:spPr>
          <a:xfrm>
            <a:off x="3978954" y="3175034"/>
            <a:ext cx="685800" cy="685800"/>
          </a:xfrm>
          <a:prstGeom prst="smileyFace">
            <a:avLst>
              <a:gd name="adj" fmla="val 465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Thought Bubble: Cloud 7">
            <a:extLst>
              <a:ext uri="{FF2B5EF4-FFF2-40B4-BE49-F238E27FC236}">
                <a16:creationId xmlns:a16="http://schemas.microsoft.com/office/drawing/2014/main" id="{C4490351-FBC0-4D14-A686-2334CF0CB35B}"/>
              </a:ext>
            </a:extLst>
          </p:cNvPr>
          <p:cNvSpPr/>
          <p:nvPr/>
        </p:nvSpPr>
        <p:spPr>
          <a:xfrm>
            <a:off x="5576637" y="2757869"/>
            <a:ext cx="2959576" cy="1342262"/>
          </a:xfrm>
          <a:prstGeom prst="cloudCallout">
            <a:avLst>
              <a:gd name="adj1" fmla="val -87049"/>
              <a:gd name="adj2" fmla="val -10138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b="1" dirty="0"/>
              <a:t>I GOT A REQUEST!!!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E3C1937-7F08-40DC-A7FB-118588255F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698332" y="2572977"/>
            <a:ext cx="2602310" cy="187586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7AD93CC-0A39-41DE-9F2D-8C96E7DDF39A}"/>
              </a:ext>
            </a:extLst>
          </p:cNvPr>
          <p:cNvSpPr txBox="1"/>
          <p:nvPr/>
        </p:nvSpPr>
        <p:spPr>
          <a:xfrm>
            <a:off x="937781" y="3599413"/>
            <a:ext cx="219356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TO: </a:t>
            </a:r>
            <a:r>
              <a:rPr lang="en-US" sz="1350" dirty="0">
                <a:solidFill>
                  <a:schemeClr val="bg1">
                    <a:lumMod val="95000"/>
                    <a:lumOff val="5000"/>
                  </a:schemeClr>
                </a:solidFill>
              </a:rPr>
              <a:t>192.168.0.1:80</a:t>
            </a:r>
          </a:p>
          <a:p>
            <a:r>
              <a:rPr lang="en-US" sz="1350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FROM:</a:t>
            </a:r>
            <a:r>
              <a:rPr lang="en-US" sz="1350" dirty="0">
                <a:solidFill>
                  <a:schemeClr val="bg1">
                    <a:lumMod val="95000"/>
                    <a:lumOff val="5000"/>
                  </a:schemeClr>
                </a:solidFill>
              </a:rPr>
              <a:t> 192.168.0.2:5280</a:t>
            </a:r>
            <a:endParaRPr lang="en-US" sz="1350" b="1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48F288B-0656-4BA5-ABC8-04D286B6161D}"/>
              </a:ext>
            </a:extLst>
          </p:cNvPr>
          <p:cNvSpPr txBox="1"/>
          <p:nvPr/>
        </p:nvSpPr>
        <p:spPr>
          <a:xfrm>
            <a:off x="1462459" y="3036535"/>
            <a:ext cx="88357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b="1" dirty="0"/>
              <a:t>REQUEST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1E8EF2F4-BDB3-4386-A890-CDADC0D04E13}"/>
              </a:ext>
            </a:extLst>
          </p:cNvPr>
          <p:cNvSpPr/>
          <p:nvPr/>
        </p:nvSpPr>
        <p:spPr>
          <a:xfrm>
            <a:off x="403412" y="3131797"/>
            <a:ext cx="733806" cy="3634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429308650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22F919-5B54-44AB-B117-88BD3C47D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Request Response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0A5C23-1185-4C3E-AFD1-53827C77EC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386519" y="2852304"/>
            <a:ext cx="1765844" cy="17658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CCAB057-2AAA-4AC8-9CDD-AFF36CA2C4C7}"/>
              </a:ext>
            </a:extLst>
          </p:cNvPr>
          <p:cNvSpPr txBox="1"/>
          <p:nvPr/>
        </p:nvSpPr>
        <p:spPr>
          <a:xfrm>
            <a:off x="3491345" y="4731835"/>
            <a:ext cx="166101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75">
                <a:hlinkClick r:id="rId3" tooltip="https://it.wikipedia.org/wiki/Bastion_host"/>
              </a:rPr>
              <a:t>This Photo</a:t>
            </a:r>
            <a:r>
              <a:rPr lang="en-US" sz="675"/>
              <a:t> by Unknown Author is licensed under </a:t>
            </a:r>
            <a:r>
              <a:rPr lang="en-US" sz="675">
                <a:hlinkClick r:id="rId4" tooltip="https://creativecommons.org/licenses/by-sa/3.0/"/>
              </a:rPr>
              <a:t>CC BY-SA</a:t>
            </a:r>
            <a:endParaRPr lang="en-US" sz="675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6C8F8E-32A1-41DE-9FFF-5E25BB7ACA08}"/>
              </a:ext>
            </a:extLst>
          </p:cNvPr>
          <p:cNvSpPr txBox="1"/>
          <p:nvPr/>
        </p:nvSpPr>
        <p:spPr>
          <a:xfrm>
            <a:off x="2772276" y="5110595"/>
            <a:ext cx="360387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SERVER </a:t>
            </a:r>
            <a:r>
              <a:rPr lang="en-US" sz="1350" b="1" dirty="0"/>
              <a:t>INVERTS TO/FROM </a:t>
            </a:r>
            <a:r>
              <a:rPr lang="en-US" sz="1350" dirty="0"/>
              <a:t>FOR RESPONSE</a:t>
            </a:r>
            <a:endParaRPr lang="en-US" sz="1350" b="1" dirty="0"/>
          </a:p>
        </p:txBody>
      </p:sp>
      <p:sp>
        <p:nvSpPr>
          <p:cNvPr id="7" name="Smiley Face 6">
            <a:extLst>
              <a:ext uri="{FF2B5EF4-FFF2-40B4-BE49-F238E27FC236}">
                <a16:creationId xmlns:a16="http://schemas.microsoft.com/office/drawing/2014/main" id="{09E9D4D0-4059-4A01-9AF1-B968CB935D2F}"/>
              </a:ext>
            </a:extLst>
          </p:cNvPr>
          <p:cNvSpPr/>
          <p:nvPr/>
        </p:nvSpPr>
        <p:spPr>
          <a:xfrm>
            <a:off x="3978954" y="3175034"/>
            <a:ext cx="685800" cy="685800"/>
          </a:xfrm>
          <a:prstGeom prst="smileyFace">
            <a:avLst>
              <a:gd name="adj" fmla="val 465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Thought Bubble: Cloud 7">
            <a:extLst>
              <a:ext uri="{FF2B5EF4-FFF2-40B4-BE49-F238E27FC236}">
                <a16:creationId xmlns:a16="http://schemas.microsoft.com/office/drawing/2014/main" id="{C4490351-FBC0-4D14-A686-2334CF0CB35B}"/>
              </a:ext>
            </a:extLst>
          </p:cNvPr>
          <p:cNvSpPr/>
          <p:nvPr/>
        </p:nvSpPr>
        <p:spPr>
          <a:xfrm>
            <a:off x="5576637" y="2757869"/>
            <a:ext cx="2959576" cy="1342262"/>
          </a:xfrm>
          <a:prstGeom prst="cloudCallout">
            <a:avLst>
              <a:gd name="adj1" fmla="val -87049"/>
              <a:gd name="adj2" fmla="val -10138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b="1" dirty="0"/>
              <a:t>MY NEW PENPAL!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E3C1937-7F08-40DC-A7FB-118588255F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698332" y="2572977"/>
            <a:ext cx="2602310" cy="187586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7AD93CC-0A39-41DE-9F2D-8C96E7DDF39A}"/>
              </a:ext>
            </a:extLst>
          </p:cNvPr>
          <p:cNvSpPr txBox="1"/>
          <p:nvPr/>
        </p:nvSpPr>
        <p:spPr>
          <a:xfrm>
            <a:off x="937781" y="3599413"/>
            <a:ext cx="204746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TO: </a:t>
            </a:r>
            <a:r>
              <a:rPr lang="en-US" sz="1350" dirty="0">
                <a:solidFill>
                  <a:schemeClr val="bg1">
                    <a:lumMod val="95000"/>
                    <a:lumOff val="5000"/>
                  </a:schemeClr>
                </a:solidFill>
              </a:rPr>
              <a:t>192.168.0.2:5280 </a:t>
            </a:r>
            <a:r>
              <a:rPr lang="en-US" sz="1350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FROM: </a:t>
            </a:r>
            <a:r>
              <a:rPr lang="en-US" sz="1350" dirty="0">
                <a:solidFill>
                  <a:schemeClr val="bg1">
                    <a:lumMod val="95000"/>
                    <a:lumOff val="5000"/>
                  </a:schemeClr>
                </a:solidFill>
              </a:rPr>
              <a:t>192.168.0.1:80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48F288B-0656-4BA5-ABC8-04D286B6161D}"/>
              </a:ext>
            </a:extLst>
          </p:cNvPr>
          <p:cNvSpPr txBox="1"/>
          <p:nvPr/>
        </p:nvSpPr>
        <p:spPr>
          <a:xfrm>
            <a:off x="1462459" y="3036535"/>
            <a:ext cx="101502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b="1" dirty="0"/>
              <a:t>RESPONSE</a:t>
            </a:r>
          </a:p>
        </p:txBody>
      </p:sp>
      <p:sp>
        <p:nvSpPr>
          <p:cNvPr id="3" name="Arrow: Left 2">
            <a:extLst>
              <a:ext uri="{FF2B5EF4-FFF2-40B4-BE49-F238E27FC236}">
                <a16:creationId xmlns:a16="http://schemas.microsoft.com/office/drawing/2014/main" id="{C3A6EC4C-BD10-467B-8E9F-90762123356C}"/>
              </a:ext>
            </a:extLst>
          </p:cNvPr>
          <p:cNvSpPr/>
          <p:nvPr/>
        </p:nvSpPr>
        <p:spPr>
          <a:xfrm>
            <a:off x="513506" y="3247263"/>
            <a:ext cx="733806" cy="36347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408095485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A6C131-06BD-491E-A174-6FC3D335E3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Server Listens to Many Requests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B9ED72-DEC5-4E4B-8AB2-56E9DFBD0D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689078" y="2947235"/>
            <a:ext cx="1765844" cy="17658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ECC8922-3D91-4DA6-B175-E61549642E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33419" y="2913808"/>
            <a:ext cx="2079866" cy="15759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D0BB9AA-518B-4FBF-ADDA-92281A162A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430715" y="2947236"/>
            <a:ext cx="2079866" cy="1575980"/>
          </a:xfrm>
          <a:prstGeom prst="rect">
            <a:avLst/>
          </a:prstGeom>
        </p:spPr>
      </p:pic>
      <p:sp>
        <p:nvSpPr>
          <p:cNvPr id="7" name="Arrow: Left 6">
            <a:extLst>
              <a:ext uri="{FF2B5EF4-FFF2-40B4-BE49-F238E27FC236}">
                <a16:creationId xmlns:a16="http://schemas.microsoft.com/office/drawing/2014/main" id="{765E153A-605C-4877-B162-A8A55682A1DB}"/>
              </a:ext>
            </a:extLst>
          </p:cNvPr>
          <p:cNvSpPr/>
          <p:nvPr/>
        </p:nvSpPr>
        <p:spPr>
          <a:xfrm>
            <a:off x="5454922" y="3371751"/>
            <a:ext cx="733806" cy="36347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4246D480-5B64-4EB2-8FEF-A83AA34B8CFA}"/>
              </a:ext>
            </a:extLst>
          </p:cNvPr>
          <p:cNvSpPr/>
          <p:nvPr/>
        </p:nvSpPr>
        <p:spPr>
          <a:xfrm>
            <a:off x="2834279" y="3371751"/>
            <a:ext cx="733806" cy="3634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CF4DAED-1142-426D-AEAF-A3B31CD4B042}"/>
              </a:ext>
            </a:extLst>
          </p:cNvPr>
          <p:cNvSpPr txBox="1"/>
          <p:nvPr/>
        </p:nvSpPr>
        <p:spPr>
          <a:xfrm>
            <a:off x="1753248" y="5077946"/>
            <a:ext cx="545694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SERVER USES </a:t>
            </a:r>
            <a:r>
              <a:rPr lang="en-US" sz="1350" b="1" dirty="0"/>
              <a:t>(SRC IP, SRC PORT, DST IP, DST PORT)</a:t>
            </a:r>
            <a:r>
              <a:rPr lang="en-US" sz="1350" dirty="0"/>
              <a:t>* TO MULTIPLEX</a:t>
            </a:r>
            <a:endParaRPr lang="en-US" sz="135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B1CD616-0C4B-4FD3-A423-12BB8F19A7D3}"/>
              </a:ext>
            </a:extLst>
          </p:cNvPr>
          <p:cNvSpPr txBox="1"/>
          <p:nvPr/>
        </p:nvSpPr>
        <p:spPr>
          <a:xfrm>
            <a:off x="1767389" y="5378027"/>
            <a:ext cx="531921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This is how one server on one port (e.g., webserver) handles many clients, even from the same computer</a:t>
            </a:r>
          </a:p>
        </p:txBody>
      </p:sp>
      <p:graphicFrame>
        <p:nvGraphicFramePr>
          <p:cNvPr id="3" name="Table 9">
            <a:extLst>
              <a:ext uri="{FF2B5EF4-FFF2-40B4-BE49-F238E27FC236}">
                <a16:creationId xmlns:a16="http://schemas.microsoft.com/office/drawing/2014/main" id="{A7279BB8-B005-441D-A0B8-EF39EFE7BC64}"/>
              </a:ext>
            </a:extLst>
          </p:cNvPr>
          <p:cNvGraphicFramePr>
            <a:graphicFrameLocks noGrp="1"/>
          </p:cNvGraphicFramePr>
          <p:nvPr/>
        </p:nvGraphicFramePr>
        <p:xfrm>
          <a:off x="1219200" y="5885858"/>
          <a:ext cx="6781800" cy="8936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38600">
                  <a:extLst>
                    <a:ext uri="{9D8B030D-6E8A-4147-A177-3AD203B41FA5}">
                      <a16:colId xmlns:a16="http://schemas.microsoft.com/office/drawing/2014/main" val="1798045643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2815590439"/>
                    </a:ext>
                  </a:extLst>
                </a:gridCol>
              </a:tblGrid>
              <a:tr h="514942">
                <a:tc>
                  <a:txBody>
                    <a:bodyPr/>
                    <a:lstStyle/>
                    <a:p>
                      <a:r>
                        <a:rPr lang="en-US" dirty="0"/>
                        <a:t>192.168.1.1, </a:t>
                      </a:r>
                      <a:r>
                        <a:rPr lang="en-US" u="sng" dirty="0"/>
                        <a:t>5280</a:t>
                      </a:r>
                      <a:r>
                        <a:rPr lang="en-US" dirty="0"/>
                        <a:t>, 192.168.1.2, 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Web Server Process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991234"/>
                  </a:ext>
                </a:extLst>
              </a:tr>
              <a:tr h="378692">
                <a:tc>
                  <a:txBody>
                    <a:bodyPr/>
                    <a:lstStyle/>
                    <a:p>
                      <a:r>
                        <a:rPr lang="en-US" dirty="0"/>
                        <a:t>192.168.1.1, </a:t>
                      </a:r>
                      <a:r>
                        <a:rPr lang="en-US" u="sng" dirty="0"/>
                        <a:t>9019</a:t>
                      </a:r>
                      <a:r>
                        <a:rPr lang="en-US" dirty="0"/>
                        <a:t>, 192.168.1.2, 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Web Server Process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90426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591159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0FC1AE-D5F6-42A0-9C17-D141AD523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Simplified Network Communication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265375-325D-4DDD-A2A5-40107146F0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Two participants; we will call each one </a:t>
            </a:r>
            <a:r>
              <a:rPr lang="en-US" b="1" i="1" dirty="0"/>
              <a:t>a “node”</a:t>
            </a:r>
            <a:endParaRPr lang="en-US" dirty="0"/>
          </a:p>
          <a:p>
            <a:r>
              <a:rPr lang="en-US" dirty="0"/>
              <a:t>Data is transmitted between participants in </a:t>
            </a:r>
            <a:r>
              <a:rPr lang="en-US" b="1" i="1" dirty="0"/>
              <a:t>packets</a:t>
            </a:r>
            <a:r>
              <a:rPr lang="en-US" dirty="0"/>
              <a:t> (chunks)</a:t>
            </a:r>
          </a:p>
          <a:p>
            <a:r>
              <a:rPr lang="en-US" dirty="0"/>
              <a:t>Packet includes metadata, usually prepended as a </a:t>
            </a:r>
            <a:r>
              <a:rPr lang="en-US" b="1" i="1" dirty="0"/>
              <a:t>header</a:t>
            </a:r>
            <a:endParaRPr lang="en-US" dirty="0"/>
          </a:p>
          <a:p>
            <a:r>
              <a:rPr lang="en-US" dirty="0"/>
              <a:t>Header includes </a:t>
            </a:r>
            <a:r>
              <a:rPr lang="en-US" b="1" i="1" dirty="0"/>
              <a:t>sender’s address</a:t>
            </a:r>
            <a:r>
              <a:rPr lang="en-US" b="1" dirty="0"/>
              <a:t> </a:t>
            </a:r>
            <a:r>
              <a:rPr lang="en-US" i="1" dirty="0"/>
              <a:t>and </a:t>
            </a:r>
            <a:r>
              <a:rPr lang="en-US" b="1" dirty="0"/>
              <a:t>receiver’s address</a:t>
            </a:r>
            <a:endParaRPr lang="en-US" i="1" dirty="0"/>
          </a:p>
          <a:p>
            <a:r>
              <a:rPr lang="en-US" dirty="0"/>
              <a:t>Receiver can “reply” to sender’s packets by reversing addresses</a:t>
            </a:r>
          </a:p>
        </p:txBody>
      </p:sp>
    </p:spTree>
    <p:extLst>
      <p:ext uri="{BB962C8B-B14F-4D97-AF65-F5344CB8AC3E}">
        <p14:creationId xmlns:p14="http://schemas.microsoft.com/office/powerpoint/2010/main" val="20714726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be 5">
            <a:extLst>
              <a:ext uri="{FF2B5EF4-FFF2-40B4-BE49-F238E27FC236}">
                <a16:creationId xmlns:a16="http://schemas.microsoft.com/office/drawing/2014/main" id="{CB06FB20-A361-4182-9E68-8523B6950720}"/>
              </a:ext>
            </a:extLst>
          </p:cNvPr>
          <p:cNvSpPr/>
          <p:nvPr/>
        </p:nvSpPr>
        <p:spPr>
          <a:xfrm>
            <a:off x="762000" y="2133600"/>
            <a:ext cx="1981200" cy="114300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ADDRESS:</a:t>
            </a:r>
            <a:r>
              <a:rPr lang="en-US" dirty="0"/>
              <a:t> A</a:t>
            </a:r>
            <a:endParaRPr lang="en-US" b="1" dirty="0"/>
          </a:p>
        </p:txBody>
      </p:sp>
      <p:sp>
        <p:nvSpPr>
          <p:cNvPr id="7" name="Cube 6">
            <a:extLst>
              <a:ext uri="{FF2B5EF4-FFF2-40B4-BE49-F238E27FC236}">
                <a16:creationId xmlns:a16="http://schemas.microsoft.com/office/drawing/2014/main" id="{22F894E0-1C01-4A6A-826D-EF036D20B5E1}"/>
              </a:ext>
            </a:extLst>
          </p:cNvPr>
          <p:cNvSpPr/>
          <p:nvPr/>
        </p:nvSpPr>
        <p:spPr>
          <a:xfrm>
            <a:off x="5410202" y="2133600"/>
            <a:ext cx="1981200" cy="114300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ADDRESS:</a:t>
            </a:r>
            <a:r>
              <a:rPr lang="en-US" dirty="0"/>
              <a:t> B</a:t>
            </a:r>
            <a:endParaRPr lang="en-US" b="1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9E7DFDB-AD30-409C-B007-A7CF9601CE42}"/>
              </a:ext>
            </a:extLst>
          </p:cNvPr>
          <p:cNvSpPr/>
          <p:nvPr/>
        </p:nvSpPr>
        <p:spPr>
          <a:xfrm>
            <a:off x="1805940" y="3553972"/>
            <a:ext cx="1874519" cy="11430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TO: </a:t>
            </a:r>
            <a:r>
              <a:rPr lang="en-US" dirty="0"/>
              <a:t> </a:t>
            </a:r>
            <a:r>
              <a:rPr lang="en-US" i="1" dirty="0"/>
              <a:t>B</a:t>
            </a:r>
            <a:endParaRPr lang="en-US" dirty="0"/>
          </a:p>
          <a:p>
            <a:r>
              <a:rPr lang="en-US" b="1" dirty="0"/>
              <a:t>FROM:</a:t>
            </a:r>
            <a:r>
              <a:rPr lang="en-US" dirty="0"/>
              <a:t> </a:t>
            </a:r>
            <a:r>
              <a:rPr lang="en-US" i="1" dirty="0"/>
              <a:t>A</a:t>
            </a:r>
            <a:endParaRPr lang="en-US" dirty="0"/>
          </a:p>
          <a:p>
            <a:pPr algn="ctr"/>
            <a:endParaRPr lang="en-US" b="1" dirty="0"/>
          </a:p>
          <a:p>
            <a:pPr algn="ctr"/>
            <a:r>
              <a:rPr lang="en-US" dirty="0"/>
              <a:t>{DATA}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DF29E895-08CB-43C4-9D47-844BC79146A3}"/>
              </a:ext>
            </a:extLst>
          </p:cNvPr>
          <p:cNvSpPr/>
          <p:nvPr/>
        </p:nvSpPr>
        <p:spPr>
          <a:xfrm>
            <a:off x="3886200" y="3883156"/>
            <a:ext cx="2781284" cy="484632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98B0723-948A-43B1-AC80-F2F627D423E4}"/>
              </a:ext>
            </a:extLst>
          </p:cNvPr>
          <p:cNvSpPr/>
          <p:nvPr/>
        </p:nvSpPr>
        <p:spPr>
          <a:xfrm>
            <a:off x="4472942" y="4876800"/>
            <a:ext cx="1874519" cy="11430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TO: </a:t>
            </a:r>
            <a:r>
              <a:rPr lang="en-US" dirty="0"/>
              <a:t> </a:t>
            </a:r>
            <a:r>
              <a:rPr lang="en-US" i="1" dirty="0"/>
              <a:t>A</a:t>
            </a:r>
            <a:endParaRPr lang="en-US" dirty="0"/>
          </a:p>
          <a:p>
            <a:r>
              <a:rPr lang="en-US" b="1" dirty="0"/>
              <a:t>FROM:</a:t>
            </a:r>
            <a:r>
              <a:rPr lang="en-US" dirty="0"/>
              <a:t> </a:t>
            </a:r>
            <a:r>
              <a:rPr lang="en-US" i="1" dirty="0"/>
              <a:t>B</a:t>
            </a:r>
            <a:endParaRPr lang="en-US" dirty="0"/>
          </a:p>
          <a:p>
            <a:pPr algn="ctr"/>
            <a:endParaRPr lang="en-US" b="1" dirty="0"/>
          </a:p>
          <a:p>
            <a:pPr algn="ctr"/>
            <a:r>
              <a:rPr lang="en-US" dirty="0"/>
              <a:t>{DATA}</a:t>
            </a:r>
          </a:p>
        </p:txBody>
      </p:sp>
      <p:sp>
        <p:nvSpPr>
          <p:cNvPr id="11" name="Arrow: Left 10">
            <a:extLst>
              <a:ext uri="{FF2B5EF4-FFF2-40B4-BE49-F238E27FC236}">
                <a16:creationId xmlns:a16="http://schemas.microsoft.com/office/drawing/2014/main" id="{B8EE6A8D-A605-4907-A271-3BE5BF21D76C}"/>
              </a:ext>
            </a:extLst>
          </p:cNvPr>
          <p:cNvSpPr/>
          <p:nvPr/>
        </p:nvSpPr>
        <p:spPr>
          <a:xfrm>
            <a:off x="1485918" y="5205984"/>
            <a:ext cx="2781284" cy="484632"/>
          </a:xfrm>
          <a:prstGeom prst="lef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546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0FC1AE-D5F6-42A0-9C17-D141AD523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Also, Network Discovery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265375-325D-4DDD-A2A5-40107146F0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Many communication patterns require </a:t>
            </a:r>
            <a:r>
              <a:rPr lang="en-US" b="1" i="1" dirty="0"/>
              <a:t>discovery</a:t>
            </a:r>
            <a:endParaRPr lang="en-US" dirty="0"/>
          </a:p>
          <a:p>
            <a:r>
              <a:rPr lang="en-US" dirty="0"/>
              <a:t>Either, the discovery of the existence of nodes</a:t>
            </a:r>
          </a:p>
          <a:p>
            <a:r>
              <a:rPr lang="en-US" dirty="0"/>
              <a:t>And/or discovery of how to communicate with a specific node</a:t>
            </a:r>
          </a:p>
        </p:txBody>
      </p:sp>
    </p:spTree>
    <p:extLst>
      <p:ext uri="{BB962C8B-B14F-4D97-AF65-F5344CB8AC3E}">
        <p14:creationId xmlns:p14="http://schemas.microsoft.com/office/powerpoint/2010/main" val="4127132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Protocol?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The set of rules that govern the interaction of two or more parties</a:t>
            </a:r>
          </a:p>
          <a:p>
            <a:r>
              <a:rPr lang="en-US" dirty="0"/>
              <a:t>In networking, it defines how two nodes communicate</a:t>
            </a:r>
          </a:p>
          <a:p>
            <a:pPr lvl="1"/>
            <a:r>
              <a:rPr lang="en-US" dirty="0"/>
              <a:t>When</a:t>
            </a:r>
          </a:p>
          <a:p>
            <a:pPr lvl="1"/>
            <a:r>
              <a:rPr lang="en-US" dirty="0"/>
              <a:t>What  (</a:t>
            </a:r>
            <a:r>
              <a:rPr lang="en-US" i="1" dirty="0"/>
              <a:t>including message structure)</a:t>
            </a:r>
            <a:endParaRPr lang="en-US" dirty="0"/>
          </a:p>
          <a:p>
            <a:pPr lvl="1"/>
            <a:r>
              <a:rPr lang="en-US" dirty="0"/>
              <a:t>How</a:t>
            </a:r>
          </a:p>
          <a:p>
            <a:r>
              <a:rPr lang="en-US" b="1" i="1" dirty="0"/>
              <a:t>Certain outcomes are guaranteed when the rules are followed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71266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Protocol </a:t>
            </a:r>
            <a:r>
              <a:rPr lang="en-US" i="1" dirty="0"/>
              <a:t>Stacks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Object-oriented design!</a:t>
            </a:r>
          </a:p>
          <a:p>
            <a:pPr lvl="1"/>
            <a:r>
              <a:rPr lang="en-US" dirty="0"/>
              <a:t>Modularity</a:t>
            </a:r>
          </a:p>
          <a:p>
            <a:pPr lvl="1"/>
            <a:r>
              <a:rPr lang="en-US" dirty="0"/>
              <a:t>Abstraction</a:t>
            </a:r>
          </a:p>
          <a:p>
            <a:pPr lvl="1"/>
            <a:r>
              <a:rPr lang="en-US" dirty="0"/>
              <a:t>Information hiding</a:t>
            </a:r>
          </a:p>
          <a:p>
            <a:r>
              <a:rPr lang="en-US" dirty="0"/>
              <a:t>Protocols are designed in an object-oriented fashion</a:t>
            </a:r>
          </a:p>
          <a:p>
            <a:pPr lvl="1"/>
            <a:r>
              <a:rPr lang="en-US" dirty="0"/>
              <a:t>Protocols are combined to solve more complex problems</a:t>
            </a:r>
          </a:p>
          <a:p>
            <a:pPr lvl="1"/>
            <a:r>
              <a:rPr lang="en-US" dirty="0"/>
              <a:t>Each protocol should focus on one purpose/goal (High Cohesion)</a:t>
            </a:r>
          </a:p>
          <a:p>
            <a:pPr lvl="1"/>
            <a:r>
              <a:rPr lang="en-US" dirty="0"/>
              <a:t>Different component protocols can be swapped (Low coupling)</a:t>
            </a:r>
          </a:p>
          <a:p>
            <a:r>
              <a:rPr lang="en-US" dirty="0"/>
              <a:t>We call a group of protocols that work together a </a:t>
            </a:r>
            <a:r>
              <a:rPr lang="en-US" i="1" dirty="0"/>
              <a:t>protocol stack</a:t>
            </a:r>
          </a:p>
          <a:p>
            <a:r>
              <a:rPr lang="en-US" dirty="0"/>
              <a:t>In networking, a </a:t>
            </a:r>
            <a:r>
              <a:rPr lang="en-US" i="1" dirty="0"/>
              <a:t>network protocol stack </a:t>
            </a:r>
            <a:r>
              <a:rPr lang="en-US" dirty="0"/>
              <a:t>or a </a:t>
            </a:r>
            <a:r>
              <a:rPr lang="en-US" i="1" dirty="0"/>
              <a:t>network stack</a:t>
            </a:r>
          </a:p>
        </p:txBody>
      </p:sp>
    </p:spTree>
    <p:extLst>
      <p:ext uri="{BB962C8B-B14F-4D97-AF65-F5344CB8AC3E}">
        <p14:creationId xmlns:p14="http://schemas.microsoft.com/office/powerpoint/2010/main" val="43005865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Wood Type</Template>
  <TotalTime>3239</TotalTime>
  <Words>1885</Words>
  <Application>Microsoft Office PowerPoint</Application>
  <PresentationFormat>On-screen Show (4:3)</PresentationFormat>
  <Paragraphs>345</Paragraphs>
  <Slides>45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49" baseType="lpstr">
      <vt:lpstr>Rockwell</vt:lpstr>
      <vt:lpstr>Rockwell Condensed</vt:lpstr>
      <vt:lpstr>Wingdings</vt:lpstr>
      <vt:lpstr>Wood Type</vt:lpstr>
      <vt:lpstr>Networking Review (Protocols)</vt:lpstr>
      <vt:lpstr>Computing 1960-1980 (ish)</vt:lpstr>
      <vt:lpstr>Computing 1980-2000 (ish)</vt:lpstr>
      <vt:lpstr>Computing 2000 – Present</vt:lpstr>
      <vt:lpstr>Simplified Network Communication</vt:lpstr>
      <vt:lpstr>PowerPoint Presentation</vt:lpstr>
      <vt:lpstr>Also, Network Discovery</vt:lpstr>
      <vt:lpstr>What is a Protocol?</vt:lpstr>
      <vt:lpstr>Protocol Stacks</vt:lpstr>
      <vt:lpstr>Monolithic vs Modular</vt:lpstr>
      <vt:lpstr>Other Problems with Monolithic</vt:lpstr>
      <vt:lpstr>OSI Model</vt:lpstr>
      <vt:lpstr>PowerPoint Presentation</vt:lpstr>
      <vt:lpstr>The OSI Model in Practice</vt:lpstr>
      <vt:lpstr>TCP/IP Stack</vt:lpstr>
      <vt:lpstr>How does Data Move in a Stack?</vt:lpstr>
      <vt:lpstr>TCP/IP Stack Send Example</vt:lpstr>
      <vt:lpstr>Division of Labor in TCP/IP</vt:lpstr>
      <vt:lpstr>Local Network Concepts</vt:lpstr>
      <vt:lpstr>“Old” Ethernet (&lt; 10mbps)</vt:lpstr>
      <vt:lpstr>PowerPoint Presentation</vt:lpstr>
      <vt:lpstr>Modern Ethernet</vt:lpstr>
      <vt:lpstr>PowerPoint Presentation</vt:lpstr>
      <vt:lpstr>PowerPoint Presentation</vt:lpstr>
      <vt:lpstr>PowerPoint Presentation</vt:lpstr>
      <vt:lpstr>PowerPoint Presentation</vt:lpstr>
      <vt:lpstr>IP Address Mapping</vt:lpstr>
      <vt:lpstr>ARP Broadcast Discovery</vt:lpstr>
      <vt:lpstr>PowerPoint Presentation</vt:lpstr>
      <vt:lpstr>PowerPoint Presentation</vt:lpstr>
      <vt:lpstr>IP to MAC conversion</vt:lpstr>
      <vt:lpstr>Internetworking Concepts</vt:lpstr>
      <vt:lpstr>Exiting the LAN</vt:lpstr>
      <vt:lpstr>PowerPoint Presentation</vt:lpstr>
      <vt:lpstr>PowerPoint Presentation</vt:lpstr>
      <vt:lpstr>Routing Across the Internet</vt:lpstr>
      <vt:lpstr>Domain Name System (DNS)</vt:lpstr>
      <vt:lpstr>Client-Server Concepts</vt:lpstr>
      <vt:lpstr>Server Abstraction</vt:lpstr>
      <vt:lpstr>Preview of TCP/IP</vt:lpstr>
      <vt:lpstr>Meanwhile, Client Abstraction</vt:lpstr>
      <vt:lpstr>TCP/IP Again</vt:lpstr>
      <vt:lpstr>Incoming Request</vt:lpstr>
      <vt:lpstr>Request Response</vt:lpstr>
      <vt:lpstr>Server Listens to Many Requests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Usable Security Design</dc:title>
  <dc:creator>Seth Nielson</dc:creator>
  <cp:lastModifiedBy>Seth Nielson</cp:lastModifiedBy>
  <cp:revision>84</cp:revision>
  <dcterms:created xsi:type="dcterms:W3CDTF">2014-01-16T20:48:15Z</dcterms:created>
  <dcterms:modified xsi:type="dcterms:W3CDTF">2021-09-20T18:27:07Z</dcterms:modified>
</cp:coreProperties>
</file>